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61" r:id="rId6"/>
    <p:sldId id="263" r:id="rId7"/>
    <p:sldId id="264" r:id="rId8"/>
    <p:sldId id="265" r:id="rId9"/>
    <p:sldId id="268" r:id="rId10"/>
    <p:sldId id="269" r:id="rId11"/>
    <p:sldId id="267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6086A"/>
    <a:srgbClr val="151C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–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548" autoAdjust="0"/>
    <p:restoredTop sz="94660"/>
  </p:normalViewPr>
  <p:slideViewPr>
    <p:cSldViewPr snapToGrid="0" showGuides="1">
      <p:cViewPr varScale="1">
        <p:scale>
          <a:sx n="74" d="100"/>
          <a:sy n="74" d="100"/>
        </p:scale>
        <p:origin x="878" y="6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28FBA-0A27-9E3C-CAA6-0596B24AA3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9299B01-63AF-954B-F107-9BBDBECB78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B483FE-FBF4-DDA8-3A17-9494E8B703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AA694-A14A-4945-A695-6DA82C6FABF8}" type="datetimeFigureOut">
              <a:rPr lang="en-US" smtClean="0"/>
              <a:t>8/24/2025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62F9EA-11E4-1B3C-CDC2-4357FA8B25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39C2C9-C836-9590-8CB3-A8834A48ED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0AB7-2949-4F75-AB72-C54C7E8C8A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002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3A5A02-C9FC-E58F-F9AA-8841AA75F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60AE35-6672-9766-868C-1B079436E9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9E8199-92C4-1B53-BCC7-E945B43919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AA694-A14A-4945-A695-6DA82C6FABF8}" type="datetimeFigureOut">
              <a:rPr lang="en-US" smtClean="0"/>
              <a:t>8/24/2025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D47AD7-E5DE-11E1-E03A-F3E591D864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D9916A-8CE7-FCEC-5D94-4B8CD56A4C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0AB7-2949-4F75-AB72-C54C7E8C8A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4643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52B342F-51C7-4D00-E958-D54543A0518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0B38EF-9F1C-948D-33D3-4C71E1E43C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BC32C2-A80A-4B4A-CF18-1F557C7DC1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AA694-A14A-4945-A695-6DA82C6FABF8}" type="datetimeFigureOut">
              <a:rPr lang="en-US" smtClean="0"/>
              <a:t>8/24/2025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34541E-8336-ADE1-7920-602D34C3F9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503B9A-1858-0C47-ABF5-6C8B88C10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0AB7-2949-4F75-AB72-C54C7E8C8A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4172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43E356-EE59-22CC-9A77-0BAD37CF73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23EE92-2AF9-3E29-1C69-9ECBA442BB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E59E61-9FA0-DB2F-DFC5-0F9E2A1143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AA694-A14A-4945-A695-6DA82C6FABF8}" type="datetimeFigureOut">
              <a:rPr lang="en-US" smtClean="0"/>
              <a:t>8/24/2025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EA89B2-686A-3C7E-2488-300E1A03AC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5FD717-5F2C-5C52-5F68-1F50818676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0AB7-2949-4F75-AB72-C54C7E8C8A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8211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E41C4-D2CF-B317-6B98-F5BC49052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442BFC-BA8E-FE1E-483A-043967C307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030CA3-57F3-2BDD-67C7-8C0B1EA262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AA694-A14A-4945-A695-6DA82C6FABF8}" type="datetimeFigureOut">
              <a:rPr lang="en-US" smtClean="0"/>
              <a:t>8/24/2025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677BA0-90EB-020E-7157-7A1C02DB7D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C0735C-2A03-75EF-2854-5096C50DB1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0AB7-2949-4F75-AB72-C54C7E8C8A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7516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52E86B-23E7-DB4C-69A0-D46A054C3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B32EF2-E504-CBDB-CF59-4E5A1E6AF4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A7957F1-C5D8-D054-2144-669BD6A153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69840D-0D5E-B89E-D035-EA56982D76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AA694-A14A-4945-A695-6DA82C6FABF8}" type="datetimeFigureOut">
              <a:rPr lang="en-US" smtClean="0"/>
              <a:t>8/24/2025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541FED-A797-FD5E-63FF-9B0BD839FE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A725AA-0053-1334-831B-C3B9FF84C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0AB7-2949-4F75-AB72-C54C7E8C8A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7081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7FEF6-5408-F453-FAC0-F0C60A610D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EA9E80-8D69-A672-55FB-8ED1C13A15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0A90D1-CD20-1583-D375-3B208F02ED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34BA342-856C-94CD-3A9B-7BB82841839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27955C4-77A1-794F-8A56-7E8D9F966D2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E45A3A7-CFF8-BD34-87C6-CB1232AAA0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AA694-A14A-4945-A695-6DA82C6FABF8}" type="datetimeFigureOut">
              <a:rPr lang="en-US" smtClean="0"/>
              <a:t>8/24/2025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7F8BF17-1084-CBE2-7C2C-C5D2E1F22F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0EACBF8-7B3B-2E35-7DE6-F71D935703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0AB7-2949-4F75-AB72-C54C7E8C8A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6026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ED3087-0F23-557F-D613-CE55876613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F99104-751B-B5E9-FA3A-6ECF4D5E6F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AA694-A14A-4945-A695-6DA82C6FABF8}" type="datetimeFigureOut">
              <a:rPr lang="en-US" smtClean="0"/>
              <a:t>8/24/2025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598196-8A9E-AEA0-56A9-3E3010A680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C13A35-66C3-654D-A7DE-96B21DE5C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0AB7-2949-4F75-AB72-C54C7E8C8A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2388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BD41115-F8C6-EDE1-00B4-73E05E5DA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AA694-A14A-4945-A695-6DA82C6FABF8}" type="datetimeFigureOut">
              <a:rPr lang="en-US" smtClean="0"/>
              <a:t>8/24/2025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FD86026-5D14-1A3F-E0A2-545D050CAF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EDBEE1-A4F6-348B-998F-D01BA81C3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0AB7-2949-4F75-AB72-C54C7E8C8A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4925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090D09-8978-4319-F144-656566022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269FDA-3307-47C3-B259-D5B3F14540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22A7D1-9C6A-2BDE-DCE2-8DB77C958D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79421D-A212-0811-01E6-BEB4619E25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AA694-A14A-4945-A695-6DA82C6FABF8}" type="datetimeFigureOut">
              <a:rPr lang="en-US" smtClean="0"/>
              <a:t>8/24/2025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158DBD-C75D-9035-77F8-52340024FA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734B3D-D32F-F44D-F2D5-38B61E379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0AB7-2949-4F75-AB72-C54C7E8C8A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6561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32F244-6723-3D0B-6945-706E178DC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701E625-7894-C011-C17A-BAB89F78415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0FC4DF-A7BD-A84A-4022-0AF92395EA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DDEC16-559A-2FD9-35F8-677A5621B6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AA694-A14A-4945-A695-6DA82C6FABF8}" type="datetimeFigureOut">
              <a:rPr lang="en-US" smtClean="0"/>
              <a:t>8/24/2025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DB74EC-534E-6557-78A7-B329AAD49B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E48E33-7E4F-9BC5-BFB8-3F40D2B8A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0AB7-2949-4F75-AB72-C54C7E8C8A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1441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BE1398-C7A8-552E-819D-16BD7BB7E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2F6792-FC90-953A-A26D-FB9BF920C7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98E1BB-B3E4-FF7C-C350-CF828CDFB6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CCAA694-A14A-4945-A695-6DA82C6FABF8}" type="datetimeFigureOut">
              <a:rPr lang="en-US" smtClean="0"/>
              <a:t>8/24/2025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FF1E3B-3567-839A-E5DE-AD43C2F7F4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857901-1E36-EA46-CC4D-3FE6D0F3E1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A7C0AB7-2949-4F75-AB72-C54C7E8C8A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2888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figma.com/design/6a32yxbahz5yEtM0QDWGlg/AR-Shopping-Assistant-Prototype?node-id=0-1&amp;p=f&amp;t=83BbBlKNDFLVsCpU-0" TargetMode="Externa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1C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0" descr="preencoded.png">
            <a:extLst>
              <a:ext uri="{FF2B5EF4-FFF2-40B4-BE49-F238E27FC236}">
                <a16:creationId xmlns:a16="http://schemas.microsoft.com/office/drawing/2014/main" id="{533AE141-1E75-11C9-43F9-ECEEC104C8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6858000"/>
          </a:xfrm>
          <a:prstGeom prst="rect">
            <a:avLst/>
          </a:prstGeom>
        </p:spPr>
      </p:pic>
      <p:sp>
        <p:nvSpPr>
          <p:cNvPr id="9" name="Text 0">
            <a:extLst>
              <a:ext uri="{FF2B5EF4-FFF2-40B4-BE49-F238E27FC236}">
                <a16:creationId xmlns:a16="http://schemas.microsoft.com/office/drawing/2014/main" id="{79DF1902-CA22-9D77-2E95-9EBFCB8A28B5}"/>
              </a:ext>
            </a:extLst>
          </p:cNvPr>
          <p:cNvSpPr/>
          <p:nvPr/>
        </p:nvSpPr>
        <p:spPr>
          <a:xfrm>
            <a:off x="5412090" y="1393784"/>
            <a:ext cx="6185743" cy="20352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endParaRPr lang="en-US" sz="8000" b="1" dirty="0">
              <a:solidFill>
                <a:srgbClr val="F2F0F4"/>
              </a:solidFill>
              <a:ea typeface="Montserrat" pitchFamily="34" charset="-122"/>
              <a:cs typeface="Montserrat" pitchFamily="34" charset="-120"/>
            </a:endParaRPr>
          </a:p>
          <a:p>
            <a:pPr marL="0" indent="0" algn="ctr">
              <a:lnSpc>
                <a:spcPts val="5550"/>
              </a:lnSpc>
              <a:buNone/>
            </a:pPr>
            <a:r>
              <a:rPr lang="en-US" sz="8000" b="1" dirty="0">
                <a:solidFill>
                  <a:srgbClr val="F2F0F4"/>
                </a:solidFill>
                <a:ea typeface="Montserrat" pitchFamily="34" charset="-122"/>
                <a:cs typeface="Montserrat" pitchFamily="34" charset="-120"/>
              </a:rPr>
              <a:t>AR-Shopping </a:t>
            </a:r>
          </a:p>
        </p:txBody>
      </p:sp>
      <p:sp>
        <p:nvSpPr>
          <p:cNvPr id="10" name="Text 1">
            <a:extLst>
              <a:ext uri="{FF2B5EF4-FFF2-40B4-BE49-F238E27FC236}">
                <a16:creationId xmlns:a16="http://schemas.microsoft.com/office/drawing/2014/main" id="{4CDFD508-3609-807F-C6CD-F27C6D77FFF5}"/>
              </a:ext>
            </a:extLst>
          </p:cNvPr>
          <p:cNvSpPr/>
          <p:nvPr/>
        </p:nvSpPr>
        <p:spPr>
          <a:xfrm>
            <a:off x="5412090" y="3565866"/>
            <a:ext cx="6297018" cy="13302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4450"/>
              </a:lnSpc>
              <a:buNone/>
            </a:pPr>
            <a:r>
              <a:rPr lang="en-US" sz="28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Shop Smarter. Try Before You Buy.</a:t>
            </a:r>
            <a:endParaRPr lang="en-US" sz="2800" dirty="0"/>
          </a:p>
        </p:txBody>
      </p:sp>
      <p:sp>
        <p:nvSpPr>
          <p:cNvPr id="11" name="Text 2">
            <a:extLst>
              <a:ext uri="{FF2B5EF4-FFF2-40B4-BE49-F238E27FC236}">
                <a16:creationId xmlns:a16="http://schemas.microsoft.com/office/drawing/2014/main" id="{AEF2DD0A-2C45-53E7-8C81-DACA72D20620}"/>
              </a:ext>
            </a:extLst>
          </p:cNvPr>
          <p:cNvSpPr/>
          <p:nvPr/>
        </p:nvSpPr>
        <p:spPr>
          <a:xfrm>
            <a:off x="5412090" y="4345500"/>
            <a:ext cx="6297018" cy="2700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Transforming the retail experience with cutting-edge technology.</a:t>
            </a:r>
            <a:endParaRPr lang="en-US" sz="1750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BBD08F8-D701-EE97-4A8F-D3D41B597F3E}"/>
              </a:ext>
            </a:extLst>
          </p:cNvPr>
          <p:cNvCxnSpPr>
            <a:cxnSpLocks/>
          </p:cNvCxnSpPr>
          <p:nvPr/>
        </p:nvCxnSpPr>
        <p:spPr>
          <a:xfrm>
            <a:off x="5544273" y="3285283"/>
            <a:ext cx="589151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81111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1C3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D340FB5-8994-B32F-2144-7A8A5FCBC4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EB60EB47-F792-A126-4015-D312FE9376F2}"/>
              </a:ext>
            </a:extLst>
          </p:cNvPr>
          <p:cNvSpPr/>
          <p:nvPr/>
        </p:nvSpPr>
        <p:spPr>
          <a:xfrm>
            <a:off x="805775" y="370696"/>
            <a:ext cx="1004858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550"/>
              </a:lnSpc>
            </a:pPr>
            <a:r>
              <a:rPr lang="en-US" sz="36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Contribution to the project</a:t>
            </a:r>
            <a:endParaRPr lang="en-US" sz="3600" dirty="0"/>
          </a:p>
        </p:txBody>
      </p:sp>
      <p:sp>
        <p:nvSpPr>
          <p:cNvPr id="3" name="Shape 1">
            <a:extLst>
              <a:ext uri="{FF2B5EF4-FFF2-40B4-BE49-F238E27FC236}">
                <a16:creationId xmlns:a16="http://schemas.microsoft.com/office/drawing/2014/main" id="{AB6FD411-BC49-CEEB-C544-07ED929BDECD}"/>
              </a:ext>
            </a:extLst>
          </p:cNvPr>
          <p:cNvSpPr/>
          <p:nvPr/>
        </p:nvSpPr>
        <p:spPr>
          <a:xfrm>
            <a:off x="805775" y="1502344"/>
            <a:ext cx="10744284" cy="3964473"/>
          </a:xfrm>
          <a:prstGeom prst="roundRect">
            <a:avLst>
              <a:gd name="adj" fmla="val 3291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" name="Shape 2">
            <a:extLst>
              <a:ext uri="{FF2B5EF4-FFF2-40B4-BE49-F238E27FC236}">
                <a16:creationId xmlns:a16="http://schemas.microsoft.com/office/drawing/2014/main" id="{CDBF5E66-3EA9-06A1-558F-E158FA6E53AF}"/>
              </a:ext>
            </a:extLst>
          </p:cNvPr>
          <p:cNvSpPr/>
          <p:nvPr/>
        </p:nvSpPr>
        <p:spPr>
          <a:xfrm>
            <a:off x="813396" y="1509964"/>
            <a:ext cx="10744284" cy="77325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 dirty="0"/>
          </a:p>
        </p:txBody>
      </p:sp>
      <p:sp>
        <p:nvSpPr>
          <p:cNvPr id="5" name="Text 3">
            <a:extLst>
              <a:ext uri="{FF2B5EF4-FFF2-40B4-BE49-F238E27FC236}">
                <a16:creationId xmlns:a16="http://schemas.microsoft.com/office/drawing/2014/main" id="{2248E842-9D73-1B4D-BD91-EC991AD2B985}"/>
              </a:ext>
            </a:extLst>
          </p:cNvPr>
          <p:cNvSpPr/>
          <p:nvPr/>
        </p:nvSpPr>
        <p:spPr>
          <a:xfrm>
            <a:off x="825330" y="1708056"/>
            <a:ext cx="510479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Name of the student</a:t>
            </a:r>
            <a:endParaRPr lang="en-US" sz="2200" b="1" dirty="0"/>
          </a:p>
        </p:txBody>
      </p:sp>
      <p:sp>
        <p:nvSpPr>
          <p:cNvPr id="6" name="Text 4">
            <a:extLst>
              <a:ext uri="{FF2B5EF4-FFF2-40B4-BE49-F238E27FC236}">
                <a16:creationId xmlns:a16="http://schemas.microsoft.com/office/drawing/2014/main" id="{C4C5AA48-DDFA-F270-62B3-E28BEFE49635}"/>
              </a:ext>
            </a:extLst>
          </p:cNvPr>
          <p:cNvSpPr/>
          <p:nvPr/>
        </p:nvSpPr>
        <p:spPr>
          <a:xfrm>
            <a:off x="7511624" y="1724474"/>
            <a:ext cx="230926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Contribution</a:t>
            </a:r>
            <a:endParaRPr lang="en-US" sz="2200" b="1" dirty="0"/>
          </a:p>
        </p:txBody>
      </p:sp>
      <p:sp>
        <p:nvSpPr>
          <p:cNvPr id="20" name="Text 13">
            <a:extLst>
              <a:ext uri="{FF2B5EF4-FFF2-40B4-BE49-F238E27FC236}">
                <a16:creationId xmlns:a16="http://schemas.microsoft.com/office/drawing/2014/main" id="{21423B2F-1652-8F39-906F-9FDD9105744F}"/>
              </a:ext>
            </a:extLst>
          </p:cNvPr>
          <p:cNvSpPr/>
          <p:nvPr/>
        </p:nvSpPr>
        <p:spPr>
          <a:xfrm>
            <a:off x="6316257" y="2584432"/>
            <a:ext cx="512758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  <a:buSzPct val="100000"/>
            </a:pPr>
            <a:r>
              <a:rPr lang="en-US" sz="2400" dirty="0">
                <a:solidFill>
                  <a:schemeClr val="bg1"/>
                </a:solidFill>
                <a:latin typeface="Montserrat" panose="00000500000000000000" pitchFamily="2" charset="0"/>
              </a:rPr>
              <a:t>Report – Chapter 01, 04, 06</a:t>
            </a:r>
            <a:endParaRPr lang="en-US" sz="2000" dirty="0">
              <a:solidFill>
                <a:schemeClr val="bg1"/>
              </a:solidFill>
              <a:latin typeface="Montserrat" panose="00000500000000000000" pitchFamily="2" charset="0"/>
              <a:ea typeface="Heebo Light" pitchFamily="34" charset="-122"/>
              <a:cs typeface="Heebo Light" pitchFamily="34" charset="-120"/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02C6E589-332E-4155-DC51-88EA7159F660}"/>
              </a:ext>
            </a:extLst>
          </p:cNvPr>
          <p:cNvCxnSpPr>
            <a:cxnSpLocks/>
          </p:cNvCxnSpPr>
          <p:nvPr/>
        </p:nvCxnSpPr>
        <p:spPr>
          <a:xfrm>
            <a:off x="6084065" y="1502343"/>
            <a:ext cx="11935" cy="3541606"/>
          </a:xfrm>
          <a:prstGeom prst="line">
            <a:avLst/>
          </a:prstGeom>
          <a:ln>
            <a:solidFill>
              <a:srgbClr val="16086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DF132E3-CE34-ED06-8261-4A10D012C34A}"/>
              </a:ext>
            </a:extLst>
          </p:cNvPr>
          <p:cNvCxnSpPr>
            <a:cxnSpLocks/>
          </p:cNvCxnSpPr>
          <p:nvPr/>
        </p:nvCxnSpPr>
        <p:spPr>
          <a:xfrm>
            <a:off x="805775" y="3072360"/>
            <a:ext cx="1074428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D1591B9-39B0-956E-4296-E27AFDDD7C7F}"/>
              </a:ext>
            </a:extLst>
          </p:cNvPr>
          <p:cNvCxnSpPr>
            <a:cxnSpLocks/>
          </p:cNvCxnSpPr>
          <p:nvPr/>
        </p:nvCxnSpPr>
        <p:spPr>
          <a:xfrm>
            <a:off x="813395" y="3834360"/>
            <a:ext cx="1073666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74CB738-6016-79D4-F048-16817F103572}"/>
              </a:ext>
            </a:extLst>
          </p:cNvPr>
          <p:cNvCxnSpPr>
            <a:cxnSpLocks/>
          </p:cNvCxnSpPr>
          <p:nvPr/>
        </p:nvCxnSpPr>
        <p:spPr>
          <a:xfrm>
            <a:off x="813395" y="4537366"/>
            <a:ext cx="1073666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 13">
            <a:extLst>
              <a:ext uri="{FF2B5EF4-FFF2-40B4-BE49-F238E27FC236}">
                <a16:creationId xmlns:a16="http://schemas.microsoft.com/office/drawing/2014/main" id="{08EF5E9C-4242-1F89-6B90-D9D5FF470BB2}"/>
              </a:ext>
            </a:extLst>
          </p:cNvPr>
          <p:cNvSpPr/>
          <p:nvPr/>
        </p:nvSpPr>
        <p:spPr>
          <a:xfrm>
            <a:off x="6319501" y="3287437"/>
            <a:ext cx="512758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  <a:buSzPct val="100000"/>
            </a:pPr>
            <a:r>
              <a:rPr lang="en-US" sz="2400" dirty="0">
                <a:solidFill>
                  <a:schemeClr val="bg1"/>
                </a:solidFill>
                <a:latin typeface="Montserrat" panose="00000500000000000000" pitchFamily="2" charset="0"/>
              </a:rPr>
              <a:t>Report – Chapter 04, 05, 06</a:t>
            </a:r>
            <a:endParaRPr lang="en-US" sz="2000" dirty="0">
              <a:solidFill>
                <a:schemeClr val="bg1"/>
              </a:solidFill>
              <a:latin typeface="Montserrat" panose="00000500000000000000" pitchFamily="2" charset="0"/>
              <a:ea typeface="Heebo Light" pitchFamily="34" charset="-122"/>
              <a:cs typeface="Heebo Light" pitchFamily="34" charset="-120"/>
            </a:endParaRPr>
          </a:p>
        </p:txBody>
      </p:sp>
      <p:sp>
        <p:nvSpPr>
          <p:cNvPr id="22" name="Text 13">
            <a:extLst>
              <a:ext uri="{FF2B5EF4-FFF2-40B4-BE49-F238E27FC236}">
                <a16:creationId xmlns:a16="http://schemas.microsoft.com/office/drawing/2014/main" id="{5BD1EBC2-6D0F-3548-03BB-5A20F7CD6A8A}"/>
              </a:ext>
            </a:extLst>
          </p:cNvPr>
          <p:cNvSpPr/>
          <p:nvPr/>
        </p:nvSpPr>
        <p:spPr>
          <a:xfrm>
            <a:off x="6322745" y="4023692"/>
            <a:ext cx="512758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  <a:buSzPct val="100000"/>
            </a:pPr>
            <a:r>
              <a:rPr lang="en-US" sz="2400" dirty="0">
                <a:solidFill>
                  <a:schemeClr val="bg1"/>
                </a:solidFill>
                <a:latin typeface="Montserrat" panose="00000500000000000000" pitchFamily="2" charset="0"/>
              </a:rPr>
              <a:t>Report – Chapter 02, 03</a:t>
            </a:r>
            <a:endParaRPr lang="en-US" sz="2000" dirty="0">
              <a:solidFill>
                <a:schemeClr val="bg1"/>
              </a:solidFill>
              <a:latin typeface="Montserrat" panose="00000500000000000000" pitchFamily="2" charset="0"/>
              <a:ea typeface="Heebo Light" pitchFamily="34" charset="-122"/>
              <a:cs typeface="Heebo Light" pitchFamily="34" charset="-120"/>
            </a:endParaRPr>
          </a:p>
        </p:txBody>
      </p:sp>
      <p:sp>
        <p:nvSpPr>
          <p:cNvPr id="23" name="Text 13">
            <a:extLst>
              <a:ext uri="{FF2B5EF4-FFF2-40B4-BE49-F238E27FC236}">
                <a16:creationId xmlns:a16="http://schemas.microsoft.com/office/drawing/2014/main" id="{686C3E57-169A-8BEB-BDA5-E64C901513D1}"/>
              </a:ext>
            </a:extLst>
          </p:cNvPr>
          <p:cNvSpPr/>
          <p:nvPr/>
        </p:nvSpPr>
        <p:spPr>
          <a:xfrm>
            <a:off x="6325989" y="4793197"/>
            <a:ext cx="512758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  <a:buSzPct val="100000"/>
            </a:pPr>
            <a:r>
              <a:rPr lang="en-US" sz="2400" dirty="0">
                <a:solidFill>
                  <a:schemeClr val="bg1"/>
                </a:solidFill>
                <a:latin typeface="Montserrat" panose="00000500000000000000" pitchFamily="2" charset="0"/>
              </a:rPr>
              <a:t>Prototype and Presentation Slide</a:t>
            </a:r>
            <a:endParaRPr lang="en-US" sz="2000" dirty="0">
              <a:solidFill>
                <a:schemeClr val="bg1"/>
              </a:solidFill>
              <a:latin typeface="Montserrat" panose="00000500000000000000" pitchFamily="2" charset="0"/>
              <a:ea typeface="Heebo Light" pitchFamily="34" charset="-122"/>
              <a:cs typeface="Heebo Light" pitchFamily="34" charset="-120"/>
            </a:endParaRPr>
          </a:p>
          <a:p>
            <a:pPr>
              <a:lnSpc>
                <a:spcPts val="2850"/>
              </a:lnSpc>
              <a:buSzPct val="100000"/>
            </a:pPr>
            <a:endParaRPr lang="en-US" sz="2000" dirty="0">
              <a:solidFill>
                <a:schemeClr val="bg1"/>
              </a:solidFill>
              <a:latin typeface="Montserrat" panose="00000500000000000000" pitchFamily="2" charset="0"/>
              <a:ea typeface="Heebo Light" pitchFamily="34" charset="-122"/>
              <a:cs typeface="Heebo Light" pitchFamily="34" charset="-120"/>
            </a:endParaRPr>
          </a:p>
        </p:txBody>
      </p:sp>
      <p:sp>
        <p:nvSpPr>
          <p:cNvPr id="24" name="Text 13">
            <a:extLst>
              <a:ext uri="{FF2B5EF4-FFF2-40B4-BE49-F238E27FC236}">
                <a16:creationId xmlns:a16="http://schemas.microsoft.com/office/drawing/2014/main" id="{6D784161-57D1-4D2D-E98A-3A509F752DB4}"/>
              </a:ext>
            </a:extLst>
          </p:cNvPr>
          <p:cNvSpPr/>
          <p:nvPr/>
        </p:nvSpPr>
        <p:spPr>
          <a:xfrm>
            <a:off x="1539647" y="2539046"/>
            <a:ext cx="512758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  <a:buSzPct val="100000"/>
            </a:pPr>
            <a:r>
              <a:rPr lang="en-US" sz="2400" dirty="0">
                <a:solidFill>
                  <a:schemeClr val="bg1"/>
                </a:solidFill>
                <a:latin typeface="Montserrat" panose="00000500000000000000" pitchFamily="2" charset="0"/>
              </a:rPr>
              <a:t>COHNDSE242F-026</a:t>
            </a:r>
            <a:endParaRPr lang="en-US" sz="2400" dirty="0">
              <a:solidFill>
                <a:schemeClr val="bg1"/>
              </a:solidFill>
              <a:latin typeface="Montserrat" panose="00000500000000000000" pitchFamily="2" charset="0"/>
              <a:ea typeface="Heebo Light" pitchFamily="34" charset="-122"/>
              <a:cs typeface="Heebo Light" pitchFamily="34" charset="-120"/>
            </a:endParaRPr>
          </a:p>
        </p:txBody>
      </p:sp>
      <p:sp>
        <p:nvSpPr>
          <p:cNvPr id="25" name="Text 13">
            <a:extLst>
              <a:ext uri="{FF2B5EF4-FFF2-40B4-BE49-F238E27FC236}">
                <a16:creationId xmlns:a16="http://schemas.microsoft.com/office/drawing/2014/main" id="{51EC81A2-3DB9-379E-2995-78BE188F667C}"/>
              </a:ext>
            </a:extLst>
          </p:cNvPr>
          <p:cNvSpPr/>
          <p:nvPr/>
        </p:nvSpPr>
        <p:spPr>
          <a:xfrm>
            <a:off x="1542891" y="3242051"/>
            <a:ext cx="512758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  <a:buSzPct val="100000"/>
            </a:pPr>
            <a:r>
              <a:rPr lang="en-US" sz="2400" dirty="0">
                <a:solidFill>
                  <a:schemeClr val="bg1"/>
                </a:solidFill>
                <a:latin typeface="Montserrat" panose="00000500000000000000" pitchFamily="2" charset="0"/>
              </a:rPr>
              <a:t>COHNDSE242F-027</a:t>
            </a:r>
            <a:endParaRPr lang="en-US" sz="2400" dirty="0">
              <a:solidFill>
                <a:schemeClr val="bg1"/>
              </a:solidFill>
              <a:latin typeface="Montserrat" panose="00000500000000000000" pitchFamily="2" charset="0"/>
              <a:ea typeface="Heebo Light" pitchFamily="34" charset="-122"/>
              <a:cs typeface="Heebo Light" pitchFamily="34" charset="-120"/>
            </a:endParaRPr>
          </a:p>
        </p:txBody>
      </p:sp>
      <p:sp>
        <p:nvSpPr>
          <p:cNvPr id="26" name="Text 13">
            <a:extLst>
              <a:ext uri="{FF2B5EF4-FFF2-40B4-BE49-F238E27FC236}">
                <a16:creationId xmlns:a16="http://schemas.microsoft.com/office/drawing/2014/main" id="{4605A0BE-F4A5-1AB9-D45A-891750865D3E}"/>
              </a:ext>
            </a:extLst>
          </p:cNvPr>
          <p:cNvSpPr/>
          <p:nvPr/>
        </p:nvSpPr>
        <p:spPr>
          <a:xfrm>
            <a:off x="1546135" y="3978306"/>
            <a:ext cx="512758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  <a:buSzPct val="100000"/>
            </a:pPr>
            <a:r>
              <a:rPr lang="en-US" sz="2400" dirty="0">
                <a:solidFill>
                  <a:schemeClr val="bg1"/>
                </a:solidFill>
                <a:latin typeface="Montserrat" panose="00000500000000000000" pitchFamily="2" charset="0"/>
              </a:rPr>
              <a:t>COHNDSE242F-041</a:t>
            </a:r>
            <a:endParaRPr lang="en-US" sz="2400" dirty="0">
              <a:solidFill>
                <a:schemeClr val="bg1"/>
              </a:solidFill>
              <a:latin typeface="Montserrat" panose="00000500000000000000" pitchFamily="2" charset="0"/>
              <a:ea typeface="Heebo Light" pitchFamily="34" charset="-122"/>
              <a:cs typeface="Heebo Light" pitchFamily="34" charset="-120"/>
            </a:endParaRPr>
          </a:p>
        </p:txBody>
      </p:sp>
      <p:sp>
        <p:nvSpPr>
          <p:cNvPr id="27" name="Text 13">
            <a:extLst>
              <a:ext uri="{FF2B5EF4-FFF2-40B4-BE49-F238E27FC236}">
                <a16:creationId xmlns:a16="http://schemas.microsoft.com/office/drawing/2014/main" id="{AF85A9CD-FB81-9A7F-228E-448967BADDC3}"/>
              </a:ext>
            </a:extLst>
          </p:cNvPr>
          <p:cNvSpPr/>
          <p:nvPr/>
        </p:nvSpPr>
        <p:spPr>
          <a:xfrm>
            <a:off x="1549379" y="4747811"/>
            <a:ext cx="512758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  <a:buSzPct val="100000"/>
            </a:pPr>
            <a:r>
              <a:rPr lang="en-US" sz="2400" dirty="0">
                <a:solidFill>
                  <a:schemeClr val="bg1"/>
                </a:solidFill>
                <a:latin typeface="Montserrat" panose="00000500000000000000" pitchFamily="2" charset="0"/>
              </a:rPr>
              <a:t>COHNDSE242F-042</a:t>
            </a:r>
            <a:endParaRPr lang="en-US" sz="2400" dirty="0">
              <a:solidFill>
                <a:schemeClr val="bg1"/>
              </a:solidFill>
              <a:latin typeface="Montserrat" panose="00000500000000000000" pitchFamily="2" charset="0"/>
              <a:ea typeface="Heebo Light" pitchFamily="34" charset="-122"/>
              <a:cs typeface="Heebo Light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6313918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1C3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303E912-D237-98BE-CB77-2DFD6013BB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0">
            <a:extLst>
              <a:ext uri="{FF2B5EF4-FFF2-40B4-BE49-F238E27FC236}">
                <a16:creationId xmlns:a16="http://schemas.microsoft.com/office/drawing/2014/main" id="{2494D0D1-A283-DE1A-EFBD-CC99B6BC6633}"/>
              </a:ext>
            </a:extLst>
          </p:cNvPr>
          <p:cNvSpPr/>
          <p:nvPr/>
        </p:nvSpPr>
        <p:spPr>
          <a:xfrm>
            <a:off x="1300936" y="2349660"/>
            <a:ext cx="9590127" cy="18987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endParaRPr lang="en-GB" sz="7200" b="1" dirty="0">
              <a:solidFill>
                <a:srgbClr val="F2F0F4"/>
              </a:solidFill>
              <a:ea typeface="Montserrat" pitchFamily="34" charset="-122"/>
              <a:cs typeface="Montserrat" pitchFamily="34" charset="-120"/>
            </a:endParaRPr>
          </a:p>
          <a:p>
            <a:pPr marL="0" indent="0" algn="ctr">
              <a:lnSpc>
                <a:spcPts val="5550"/>
              </a:lnSpc>
              <a:buNone/>
            </a:pPr>
            <a:r>
              <a:rPr lang="en-GB" sz="13800" b="1" dirty="0">
                <a:solidFill>
                  <a:srgbClr val="F2F0F4"/>
                </a:solidFill>
                <a:ea typeface="Montserrat" pitchFamily="34" charset="-122"/>
                <a:cs typeface="Montserrat" pitchFamily="34" charset="-120"/>
              </a:rPr>
              <a:t>Thank You!</a:t>
            </a:r>
            <a:endParaRPr lang="en-US" sz="13800" b="1" dirty="0">
              <a:solidFill>
                <a:srgbClr val="F2F0F4"/>
              </a:solidFill>
              <a:ea typeface="Montserrat" pitchFamily="34" charset="-122"/>
              <a:cs typeface="Montserrat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287258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1C3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1BCCA2A-CDDF-6520-F38D-F4495D3D4B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0C6AA259-3DD6-BEAF-1893-735A1238F31B}"/>
              </a:ext>
            </a:extLst>
          </p:cNvPr>
          <p:cNvSpPr/>
          <p:nvPr/>
        </p:nvSpPr>
        <p:spPr>
          <a:xfrm>
            <a:off x="763052" y="422008"/>
            <a:ext cx="1004858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36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Problem: Friction in Online Fashion Retail</a:t>
            </a:r>
            <a:endParaRPr lang="en-US" sz="3600" dirty="0"/>
          </a:p>
        </p:txBody>
      </p:sp>
      <p:sp>
        <p:nvSpPr>
          <p:cNvPr id="3" name="Shape 1">
            <a:extLst>
              <a:ext uri="{FF2B5EF4-FFF2-40B4-BE49-F238E27FC236}">
                <a16:creationId xmlns:a16="http://schemas.microsoft.com/office/drawing/2014/main" id="{12DC0EC9-A69F-D0AF-E822-69F153F173A3}"/>
              </a:ext>
            </a:extLst>
          </p:cNvPr>
          <p:cNvSpPr/>
          <p:nvPr/>
        </p:nvSpPr>
        <p:spPr>
          <a:xfrm>
            <a:off x="816939" y="1785052"/>
            <a:ext cx="4970403" cy="2090605"/>
          </a:xfrm>
          <a:prstGeom prst="roundRect">
            <a:avLst>
              <a:gd name="adj" fmla="val 5504"/>
            </a:avLst>
          </a:prstGeom>
          <a:solidFill>
            <a:srgbClr val="0D0A2C">
              <a:alpha val="95000"/>
            </a:srgbClr>
          </a:solidFill>
          <a:ln w="3048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extLst>
              <a:ext uri="{FF2B5EF4-FFF2-40B4-BE49-F238E27FC236}">
                <a16:creationId xmlns:a16="http://schemas.microsoft.com/office/drawing/2014/main" id="{C2B86E0D-258B-2F30-72C7-B24FBA8CF2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939" y="1785052"/>
            <a:ext cx="47284" cy="2090605"/>
          </a:xfrm>
          <a:prstGeom prst="rect">
            <a:avLst/>
          </a:prstGeom>
        </p:spPr>
      </p:pic>
      <p:sp>
        <p:nvSpPr>
          <p:cNvPr id="5" name="Text 2">
            <a:extLst>
              <a:ext uri="{FF2B5EF4-FFF2-40B4-BE49-F238E27FC236}">
                <a16:creationId xmlns:a16="http://schemas.microsoft.com/office/drawing/2014/main" id="{094E90E1-278B-871A-EBB5-2C5BE9B8180F}"/>
              </a:ext>
            </a:extLst>
          </p:cNvPr>
          <p:cNvSpPr/>
          <p:nvPr/>
        </p:nvSpPr>
        <p:spPr>
          <a:xfrm>
            <a:off x="1135193" y="2042347"/>
            <a:ext cx="2431453" cy="4279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Fit &amp; Look Uncertainty</a:t>
            </a:r>
            <a:endParaRPr lang="en-US" sz="2200" dirty="0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6B14B9DB-F588-DD26-2D33-F90D2F8C7C60}"/>
              </a:ext>
            </a:extLst>
          </p:cNvPr>
          <p:cNvSpPr/>
          <p:nvPr/>
        </p:nvSpPr>
        <p:spPr>
          <a:xfrm>
            <a:off x="1135193" y="2532765"/>
            <a:ext cx="4523972" cy="8766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Shoppers are often unsure if clothes will fit or look good on them, leading to purchase hesitation.</a:t>
            </a:r>
            <a:endParaRPr lang="en-US" sz="1750" dirty="0"/>
          </a:p>
        </p:txBody>
      </p:sp>
      <p:sp>
        <p:nvSpPr>
          <p:cNvPr id="7" name="Shape 4">
            <a:extLst>
              <a:ext uri="{FF2B5EF4-FFF2-40B4-BE49-F238E27FC236}">
                <a16:creationId xmlns:a16="http://schemas.microsoft.com/office/drawing/2014/main" id="{8023D96B-1AC2-312E-E1F5-F20BBF9F7817}"/>
              </a:ext>
            </a:extLst>
          </p:cNvPr>
          <p:cNvSpPr/>
          <p:nvPr/>
        </p:nvSpPr>
        <p:spPr>
          <a:xfrm>
            <a:off x="6676621" y="1785052"/>
            <a:ext cx="4970495" cy="2090605"/>
          </a:xfrm>
          <a:prstGeom prst="roundRect">
            <a:avLst>
              <a:gd name="adj" fmla="val 5504"/>
            </a:avLst>
          </a:prstGeom>
          <a:solidFill>
            <a:srgbClr val="0D0A2C">
              <a:alpha val="95000"/>
            </a:srgbClr>
          </a:solidFill>
          <a:ln w="3048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12" name="Image 1" descr="preencoded.png">
            <a:extLst>
              <a:ext uri="{FF2B5EF4-FFF2-40B4-BE49-F238E27FC236}">
                <a16:creationId xmlns:a16="http://schemas.microsoft.com/office/drawing/2014/main" id="{35EF64B4-3246-2CE2-73AA-91D98496BE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6621" y="1785052"/>
            <a:ext cx="47284" cy="2090605"/>
          </a:xfrm>
          <a:prstGeom prst="rect">
            <a:avLst/>
          </a:prstGeom>
        </p:spPr>
      </p:pic>
      <p:sp>
        <p:nvSpPr>
          <p:cNvPr id="14" name="Text 5">
            <a:extLst>
              <a:ext uri="{FF2B5EF4-FFF2-40B4-BE49-F238E27FC236}">
                <a16:creationId xmlns:a16="http://schemas.microsoft.com/office/drawing/2014/main" id="{88C660A1-FB2F-D02B-B1EA-A7F9BF6B4442}"/>
              </a:ext>
            </a:extLst>
          </p:cNvPr>
          <p:cNvSpPr/>
          <p:nvPr/>
        </p:nvSpPr>
        <p:spPr>
          <a:xfrm>
            <a:off x="6994876" y="2042347"/>
            <a:ext cx="2199186" cy="4279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High Return Rates</a:t>
            </a:r>
            <a:endParaRPr lang="en-US" sz="2200" dirty="0"/>
          </a:p>
        </p:txBody>
      </p:sp>
      <p:sp>
        <p:nvSpPr>
          <p:cNvPr id="15" name="Text 6">
            <a:extLst>
              <a:ext uri="{FF2B5EF4-FFF2-40B4-BE49-F238E27FC236}">
                <a16:creationId xmlns:a16="http://schemas.microsoft.com/office/drawing/2014/main" id="{94A22CC2-98D1-701F-F7BC-C153E4E4A40F}"/>
              </a:ext>
            </a:extLst>
          </p:cNvPr>
          <p:cNvSpPr/>
          <p:nvPr/>
        </p:nvSpPr>
        <p:spPr>
          <a:xfrm>
            <a:off x="6994876" y="2532765"/>
            <a:ext cx="4524064" cy="8766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Size mismatches and aesthetic disappointments drive costly and inefficient product returns.</a:t>
            </a:r>
            <a:endParaRPr lang="en-US" sz="1750" dirty="0"/>
          </a:p>
        </p:txBody>
      </p:sp>
      <p:sp>
        <p:nvSpPr>
          <p:cNvPr id="16" name="Shape 7">
            <a:extLst>
              <a:ext uri="{FF2B5EF4-FFF2-40B4-BE49-F238E27FC236}">
                <a16:creationId xmlns:a16="http://schemas.microsoft.com/office/drawing/2014/main" id="{6C12EF3B-3C15-1DEC-5E02-4F7D7258C2A3}"/>
              </a:ext>
            </a:extLst>
          </p:cNvPr>
          <p:cNvSpPr/>
          <p:nvPr/>
        </p:nvSpPr>
        <p:spPr>
          <a:xfrm>
            <a:off x="816939" y="4350790"/>
            <a:ext cx="4970403" cy="1990276"/>
          </a:xfrm>
          <a:prstGeom prst="roundRect">
            <a:avLst>
              <a:gd name="adj" fmla="val 5504"/>
            </a:avLst>
          </a:prstGeom>
          <a:solidFill>
            <a:srgbClr val="0D0A2C">
              <a:alpha val="95000"/>
            </a:srgbClr>
          </a:solidFill>
          <a:ln w="3048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17" name="Image 2" descr="preencoded.png">
            <a:extLst>
              <a:ext uri="{FF2B5EF4-FFF2-40B4-BE49-F238E27FC236}">
                <a16:creationId xmlns:a16="http://schemas.microsoft.com/office/drawing/2014/main" id="{201AD10E-99DD-E4D8-181E-21C0B9679E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939" y="4350790"/>
            <a:ext cx="47284" cy="1730812"/>
          </a:xfrm>
          <a:prstGeom prst="rect">
            <a:avLst/>
          </a:prstGeom>
        </p:spPr>
      </p:pic>
      <p:sp>
        <p:nvSpPr>
          <p:cNvPr id="18" name="Text 8">
            <a:extLst>
              <a:ext uri="{FF2B5EF4-FFF2-40B4-BE49-F238E27FC236}">
                <a16:creationId xmlns:a16="http://schemas.microsoft.com/office/drawing/2014/main" id="{B85FF9B9-D69E-B2C7-9C41-2EE79E280049}"/>
              </a:ext>
            </a:extLst>
          </p:cNvPr>
          <p:cNvSpPr/>
          <p:nvPr/>
        </p:nvSpPr>
        <p:spPr>
          <a:xfrm>
            <a:off x="1135193" y="4608084"/>
            <a:ext cx="253387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Lack of Personalization</a:t>
            </a:r>
            <a:endParaRPr lang="en-US" sz="2200" dirty="0"/>
          </a:p>
        </p:txBody>
      </p:sp>
      <p:sp>
        <p:nvSpPr>
          <p:cNvPr id="19" name="Text 9">
            <a:extLst>
              <a:ext uri="{FF2B5EF4-FFF2-40B4-BE49-F238E27FC236}">
                <a16:creationId xmlns:a16="http://schemas.microsoft.com/office/drawing/2014/main" id="{DBF78A1B-B240-E16A-4655-392E0501069B}"/>
              </a:ext>
            </a:extLst>
          </p:cNvPr>
          <p:cNvSpPr/>
          <p:nvPr/>
        </p:nvSpPr>
        <p:spPr>
          <a:xfrm>
            <a:off x="1135193" y="5098502"/>
            <a:ext cx="452397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Generic online shopping experiences fail to engage customers on a personal level.</a:t>
            </a:r>
            <a:endParaRPr lang="en-US" sz="1750" dirty="0"/>
          </a:p>
        </p:txBody>
      </p:sp>
      <p:sp>
        <p:nvSpPr>
          <p:cNvPr id="20" name="Shape 10">
            <a:extLst>
              <a:ext uri="{FF2B5EF4-FFF2-40B4-BE49-F238E27FC236}">
                <a16:creationId xmlns:a16="http://schemas.microsoft.com/office/drawing/2014/main" id="{8F2C898F-E670-D167-97C6-FDF522D866C2}"/>
              </a:ext>
            </a:extLst>
          </p:cNvPr>
          <p:cNvSpPr/>
          <p:nvPr/>
        </p:nvSpPr>
        <p:spPr>
          <a:xfrm>
            <a:off x="6676621" y="4350792"/>
            <a:ext cx="4970495" cy="1990276"/>
          </a:xfrm>
          <a:prstGeom prst="roundRect">
            <a:avLst>
              <a:gd name="adj" fmla="val 5504"/>
            </a:avLst>
          </a:prstGeom>
          <a:solidFill>
            <a:srgbClr val="0D0A2C">
              <a:alpha val="95000"/>
            </a:srgbClr>
          </a:solidFill>
          <a:ln w="3048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21" name="Image 3" descr="preencoded.png">
            <a:extLst>
              <a:ext uri="{FF2B5EF4-FFF2-40B4-BE49-F238E27FC236}">
                <a16:creationId xmlns:a16="http://schemas.microsoft.com/office/drawing/2014/main" id="{C8AEFDCD-139C-3ED3-6E89-F9110ED909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6621" y="4350792"/>
            <a:ext cx="47284" cy="1990276"/>
          </a:xfrm>
          <a:prstGeom prst="rect">
            <a:avLst/>
          </a:prstGeom>
        </p:spPr>
      </p:pic>
      <p:sp>
        <p:nvSpPr>
          <p:cNvPr id="22" name="Text 11">
            <a:extLst>
              <a:ext uri="{FF2B5EF4-FFF2-40B4-BE49-F238E27FC236}">
                <a16:creationId xmlns:a16="http://schemas.microsoft.com/office/drawing/2014/main" id="{A17F0AF0-2DA3-CECB-774A-24AD2D8EBDE4}"/>
              </a:ext>
            </a:extLst>
          </p:cNvPr>
          <p:cNvSpPr/>
          <p:nvPr/>
        </p:nvSpPr>
        <p:spPr>
          <a:xfrm>
            <a:off x="6994875" y="4608086"/>
            <a:ext cx="2314534" cy="4074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Trust &amp; Security Gaps</a:t>
            </a:r>
            <a:endParaRPr lang="en-US" sz="2200" dirty="0"/>
          </a:p>
        </p:txBody>
      </p:sp>
      <p:sp>
        <p:nvSpPr>
          <p:cNvPr id="23" name="Text 12">
            <a:extLst>
              <a:ext uri="{FF2B5EF4-FFF2-40B4-BE49-F238E27FC236}">
                <a16:creationId xmlns:a16="http://schemas.microsoft.com/office/drawing/2014/main" id="{68276CD2-0BEB-35D4-7A2D-647686779257}"/>
              </a:ext>
            </a:extLst>
          </p:cNvPr>
          <p:cNvSpPr/>
          <p:nvPr/>
        </p:nvSpPr>
        <p:spPr>
          <a:xfrm>
            <a:off x="6994876" y="5098504"/>
            <a:ext cx="4524064" cy="834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Concerns over payment security and data privacy deter potential buyers.</a:t>
            </a: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27176004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1C3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44E2B0C-520E-E4CC-3D27-25648F6B44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0">
            <a:extLst>
              <a:ext uri="{FF2B5EF4-FFF2-40B4-BE49-F238E27FC236}">
                <a16:creationId xmlns:a16="http://schemas.microsoft.com/office/drawing/2014/main" id="{A56A101D-5EED-8F1D-B973-EF1217FE3F49}"/>
              </a:ext>
            </a:extLst>
          </p:cNvPr>
          <p:cNvSpPr/>
          <p:nvPr/>
        </p:nvSpPr>
        <p:spPr>
          <a:xfrm>
            <a:off x="458124" y="306019"/>
            <a:ext cx="11047111" cy="12758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36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Our Solution: A Seamless, Secure, and Personalized Experience</a:t>
            </a:r>
            <a:endParaRPr lang="en-US" sz="3600" dirty="0"/>
          </a:p>
        </p:txBody>
      </p:sp>
      <p:sp>
        <p:nvSpPr>
          <p:cNvPr id="9" name="Text 1">
            <a:extLst>
              <a:ext uri="{FF2B5EF4-FFF2-40B4-BE49-F238E27FC236}">
                <a16:creationId xmlns:a16="http://schemas.microsoft.com/office/drawing/2014/main" id="{710E85E0-9ED4-CA5E-9966-02365935314F}"/>
              </a:ext>
            </a:extLst>
          </p:cNvPr>
          <p:cNvSpPr/>
          <p:nvPr/>
        </p:nvSpPr>
        <p:spPr>
          <a:xfrm>
            <a:off x="458124" y="1716516"/>
            <a:ext cx="13042821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We're building an e-commerce platform that addresses core pain points with integrated emerging technologies.</a:t>
            </a:r>
            <a:endParaRPr lang="en-US" sz="1600" dirty="0"/>
          </a:p>
        </p:txBody>
      </p:sp>
      <p:sp>
        <p:nvSpPr>
          <p:cNvPr id="10" name="Shape 2">
            <a:extLst>
              <a:ext uri="{FF2B5EF4-FFF2-40B4-BE49-F238E27FC236}">
                <a16:creationId xmlns:a16="http://schemas.microsoft.com/office/drawing/2014/main" id="{81F4A4B7-BF40-0894-0701-67B753E9D7D7}"/>
              </a:ext>
            </a:extLst>
          </p:cNvPr>
          <p:cNvSpPr/>
          <p:nvPr/>
        </p:nvSpPr>
        <p:spPr>
          <a:xfrm>
            <a:off x="480196" y="2420332"/>
            <a:ext cx="3442708" cy="2007751"/>
          </a:xfrm>
          <a:prstGeom prst="roundRect">
            <a:avLst>
              <a:gd name="adj" fmla="val 4270"/>
            </a:avLst>
          </a:prstGeom>
          <a:solidFill>
            <a:srgbClr val="31136C"/>
          </a:solidFill>
          <a:ln w="7620">
            <a:solidFill>
              <a:srgbClr val="481C9E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Shape 3">
            <a:extLst>
              <a:ext uri="{FF2B5EF4-FFF2-40B4-BE49-F238E27FC236}">
                <a16:creationId xmlns:a16="http://schemas.microsoft.com/office/drawing/2014/main" id="{2BCED59E-7EB5-BA8D-1CC8-D7245C33F3F9}"/>
              </a:ext>
            </a:extLst>
          </p:cNvPr>
          <p:cNvSpPr/>
          <p:nvPr/>
        </p:nvSpPr>
        <p:spPr>
          <a:xfrm>
            <a:off x="691888" y="2632025"/>
            <a:ext cx="500561" cy="547067"/>
          </a:xfrm>
          <a:prstGeom prst="roundRect">
            <a:avLst>
              <a:gd name="adj" fmla="val 14931436"/>
            </a:avLst>
          </a:prstGeom>
          <a:solidFill>
            <a:srgbClr val="481C9E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3" name="Image 0" descr="preencoded.png">
            <a:extLst>
              <a:ext uri="{FF2B5EF4-FFF2-40B4-BE49-F238E27FC236}">
                <a16:creationId xmlns:a16="http://schemas.microsoft.com/office/drawing/2014/main" id="{2BF2FFBA-8B04-F13A-DA1F-F0A93FC63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243" y="2765970"/>
            <a:ext cx="225218" cy="307732"/>
          </a:xfrm>
          <a:prstGeom prst="rect">
            <a:avLst/>
          </a:prstGeom>
        </p:spPr>
      </p:pic>
      <p:sp>
        <p:nvSpPr>
          <p:cNvPr id="24" name="Text 4">
            <a:extLst>
              <a:ext uri="{FF2B5EF4-FFF2-40B4-BE49-F238E27FC236}">
                <a16:creationId xmlns:a16="http://schemas.microsoft.com/office/drawing/2014/main" id="{3D15920A-0DD0-59FA-3F3B-08EA9EFEA55F}"/>
              </a:ext>
            </a:extLst>
          </p:cNvPr>
          <p:cNvSpPr/>
          <p:nvPr/>
        </p:nvSpPr>
        <p:spPr>
          <a:xfrm>
            <a:off x="1584853" y="2745652"/>
            <a:ext cx="2085947" cy="284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AR Try-On</a:t>
            </a:r>
            <a:endParaRPr lang="en-US" sz="2000" dirty="0"/>
          </a:p>
        </p:txBody>
      </p:sp>
      <p:sp>
        <p:nvSpPr>
          <p:cNvPr id="25" name="Text 5">
            <a:extLst>
              <a:ext uri="{FF2B5EF4-FFF2-40B4-BE49-F238E27FC236}">
                <a16:creationId xmlns:a16="http://schemas.microsoft.com/office/drawing/2014/main" id="{74FB17B7-81C3-3DCF-1330-E44B5767315C}"/>
              </a:ext>
            </a:extLst>
          </p:cNvPr>
          <p:cNvSpPr/>
          <p:nvPr/>
        </p:nvSpPr>
        <p:spPr>
          <a:xfrm>
            <a:off x="691888" y="3424207"/>
            <a:ext cx="3096608" cy="6775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Virtual fitting for confident </a:t>
            </a:r>
          </a:p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purchases.</a:t>
            </a:r>
            <a:endParaRPr lang="en-US" sz="1600" dirty="0"/>
          </a:p>
        </p:txBody>
      </p:sp>
      <p:sp>
        <p:nvSpPr>
          <p:cNvPr id="26" name="Shape 6">
            <a:extLst>
              <a:ext uri="{FF2B5EF4-FFF2-40B4-BE49-F238E27FC236}">
                <a16:creationId xmlns:a16="http://schemas.microsoft.com/office/drawing/2014/main" id="{0778A9FE-2700-6073-72CC-98491F858BC1}"/>
              </a:ext>
            </a:extLst>
          </p:cNvPr>
          <p:cNvSpPr/>
          <p:nvPr/>
        </p:nvSpPr>
        <p:spPr>
          <a:xfrm>
            <a:off x="4417903" y="2420332"/>
            <a:ext cx="3442805" cy="2007751"/>
          </a:xfrm>
          <a:prstGeom prst="roundRect">
            <a:avLst>
              <a:gd name="adj" fmla="val 4270"/>
            </a:avLst>
          </a:prstGeom>
          <a:solidFill>
            <a:srgbClr val="31136C"/>
          </a:solidFill>
          <a:ln w="7620">
            <a:solidFill>
              <a:srgbClr val="481C9E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7" name="Shape 7">
            <a:extLst>
              <a:ext uri="{FF2B5EF4-FFF2-40B4-BE49-F238E27FC236}">
                <a16:creationId xmlns:a16="http://schemas.microsoft.com/office/drawing/2014/main" id="{A522A257-72FC-5EF1-F0B8-7E1D36CEB5EC}"/>
              </a:ext>
            </a:extLst>
          </p:cNvPr>
          <p:cNvSpPr/>
          <p:nvPr/>
        </p:nvSpPr>
        <p:spPr>
          <a:xfrm>
            <a:off x="4629596" y="2632025"/>
            <a:ext cx="500561" cy="547067"/>
          </a:xfrm>
          <a:prstGeom prst="roundRect">
            <a:avLst>
              <a:gd name="adj" fmla="val 14931436"/>
            </a:avLst>
          </a:prstGeom>
          <a:solidFill>
            <a:srgbClr val="481C9E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28" name="Image 1" descr="preencoded.png">
            <a:extLst>
              <a:ext uri="{FF2B5EF4-FFF2-40B4-BE49-F238E27FC236}">
                <a16:creationId xmlns:a16="http://schemas.microsoft.com/office/drawing/2014/main" id="{E849CCE9-B2BB-79FD-D9B5-BF38C246C9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7951" y="2765970"/>
            <a:ext cx="225218" cy="307732"/>
          </a:xfrm>
          <a:prstGeom prst="rect">
            <a:avLst/>
          </a:prstGeom>
        </p:spPr>
      </p:pic>
      <p:sp>
        <p:nvSpPr>
          <p:cNvPr id="29" name="Text 8">
            <a:extLst>
              <a:ext uri="{FF2B5EF4-FFF2-40B4-BE49-F238E27FC236}">
                <a16:creationId xmlns:a16="http://schemas.microsoft.com/office/drawing/2014/main" id="{CC461018-2225-1541-3CAD-712858C15C6F}"/>
              </a:ext>
            </a:extLst>
          </p:cNvPr>
          <p:cNvSpPr/>
          <p:nvPr/>
        </p:nvSpPr>
        <p:spPr>
          <a:xfrm>
            <a:off x="5452459" y="2728901"/>
            <a:ext cx="2085947" cy="284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AI Recommender</a:t>
            </a:r>
            <a:endParaRPr lang="en-US" sz="2000" dirty="0"/>
          </a:p>
        </p:txBody>
      </p:sp>
      <p:sp>
        <p:nvSpPr>
          <p:cNvPr id="30" name="Text 9">
            <a:extLst>
              <a:ext uri="{FF2B5EF4-FFF2-40B4-BE49-F238E27FC236}">
                <a16:creationId xmlns:a16="http://schemas.microsoft.com/office/drawing/2014/main" id="{8C35E75A-F602-D594-6F6E-43686B9E0DD4}"/>
              </a:ext>
            </a:extLst>
          </p:cNvPr>
          <p:cNvSpPr/>
          <p:nvPr/>
        </p:nvSpPr>
        <p:spPr>
          <a:xfrm>
            <a:off x="4764003" y="3382381"/>
            <a:ext cx="3096705" cy="2918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Hyper-personalized product </a:t>
            </a:r>
          </a:p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suggestions.</a:t>
            </a:r>
            <a:endParaRPr lang="en-US" sz="1600" dirty="0"/>
          </a:p>
        </p:txBody>
      </p:sp>
      <p:sp>
        <p:nvSpPr>
          <p:cNvPr id="31" name="Shape 10">
            <a:extLst>
              <a:ext uri="{FF2B5EF4-FFF2-40B4-BE49-F238E27FC236}">
                <a16:creationId xmlns:a16="http://schemas.microsoft.com/office/drawing/2014/main" id="{948D8498-8D73-C82C-7291-2C3DA6F31351}"/>
              </a:ext>
            </a:extLst>
          </p:cNvPr>
          <p:cNvSpPr/>
          <p:nvPr/>
        </p:nvSpPr>
        <p:spPr>
          <a:xfrm>
            <a:off x="8355707" y="2420332"/>
            <a:ext cx="3442805" cy="2007751"/>
          </a:xfrm>
          <a:prstGeom prst="roundRect">
            <a:avLst>
              <a:gd name="adj" fmla="val 4270"/>
            </a:avLst>
          </a:prstGeom>
          <a:solidFill>
            <a:srgbClr val="31136C"/>
          </a:solidFill>
          <a:ln w="7620">
            <a:solidFill>
              <a:srgbClr val="481C9E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2" name="Shape 11">
            <a:extLst>
              <a:ext uri="{FF2B5EF4-FFF2-40B4-BE49-F238E27FC236}">
                <a16:creationId xmlns:a16="http://schemas.microsoft.com/office/drawing/2014/main" id="{F818896E-E165-04F1-9789-A889D65A2C43}"/>
              </a:ext>
            </a:extLst>
          </p:cNvPr>
          <p:cNvSpPr/>
          <p:nvPr/>
        </p:nvSpPr>
        <p:spPr>
          <a:xfrm>
            <a:off x="8567400" y="2632025"/>
            <a:ext cx="500561" cy="547067"/>
          </a:xfrm>
          <a:prstGeom prst="roundRect">
            <a:avLst>
              <a:gd name="adj" fmla="val 14931436"/>
            </a:avLst>
          </a:prstGeom>
          <a:solidFill>
            <a:srgbClr val="481C9E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33" name="Image 2" descr="preencoded.png">
            <a:extLst>
              <a:ext uri="{FF2B5EF4-FFF2-40B4-BE49-F238E27FC236}">
                <a16:creationId xmlns:a16="http://schemas.microsoft.com/office/drawing/2014/main" id="{FC01ECD9-D470-AC96-BCB2-3D8A419E18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35755" y="2765970"/>
            <a:ext cx="225218" cy="307732"/>
          </a:xfrm>
          <a:prstGeom prst="rect">
            <a:avLst/>
          </a:prstGeom>
        </p:spPr>
      </p:pic>
      <p:sp>
        <p:nvSpPr>
          <p:cNvPr id="34" name="Text 12">
            <a:extLst>
              <a:ext uri="{FF2B5EF4-FFF2-40B4-BE49-F238E27FC236}">
                <a16:creationId xmlns:a16="http://schemas.microsoft.com/office/drawing/2014/main" id="{51426F78-43E8-9F16-6134-5907F7106899}"/>
              </a:ext>
            </a:extLst>
          </p:cNvPr>
          <p:cNvSpPr/>
          <p:nvPr/>
        </p:nvSpPr>
        <p:spPr>
          <a:xfrm>
            <a:off x="9379211" y="2634974"/>
            <a:ext cx="2264350" cy="284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Blockchain </a:t>
            </a:r>
          </a:p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Payments</a:t>
            </a:r>
            <a:endParaRPr lang="en-US" sz="2000" dirty="0"/>
          </a:p>
        </p:txBody>
      </p:sp>
      <p:sp>
        <p:nvSpPr>
          <p:cNvPr id="35" name="Text 13">
            <a:extLst>
              <a:ext uri="{FF2B5EF4-FFF2-40B4-BE49-F238E27FC236}">
                <a16:creationId xmlns:a16="http://schemas.microsoft.com/office/drawing/2014/main" id="{84A6539F-6E9C-EB5D-9C2E-53369842E35F}"/>
              </a:ext>
            </a:extLst>
          </p:cNvPr>
          <p:cNvSpPr/>
          <p:nvPr/>
        </p:nvSpPr>
        <p:spPr>
          <a:xfrm>
            <a:off x="8615099" y="3406108"/>
            <a:ext cx="3096705" cy="2918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Secure &amp; transparent </a:t>
            </a:r>
          </a:p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transactions.</a:t>
            </a:r>
            <a:endParaRPr lang="en-US" sz="1600" dirty="0"/>
          </a:p>
        </p:txBody>
      </p:sp>
      <p:sp>
        <p:nvSpPr>
          <p:cNvPr id="36" name="Shape 14">
            <a:extLst>
              <a:ext uri="{FF2B5EF4-FFF2-40B4-BE49-F238E27FC236}">
                <a16:creationId xmlns:a16="http://schemas.microsoft.com/office/drawing/2014/main" id="{E66D33C1-C582-9D90-B3AC-A74479CFDA14}"/>
              </a:ext>
            </a:extLst>
          </p:cNvPr>
          <p:cNvSpPr/>
          <p:nvPr/>
        </p:nvSpPr>
        <p:spPr>
          <a:xfrm>
            <a:off x="458124" y="4697284"/>
            <a:ext cx="5247569" cy="1793738"/>
          </a:xfrm>
          <a:prstGeom prst="roundRect">
            <a:avLst>
              <a:gd name="adj" fmla="val 4270"/>
            </a:avLst>
          </a:prstGeom>
          <a:solidFill>
            <a:srgbClr val="31136C"/>
          </a:solidFill>
          <a:ln w="7620">
            <a:solidFill>
              <a:srgbClr val="481C9E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7" name="Shape 15">
            <a:extLst>
              <a:ext uri="{FF2B5EF4-FFF2-40B4-BE49-F238E27FC236}">
                <a16:creationId xmlns:a16="http://schemas.microsoft.com/office/drawing/2014/main" id="{AD612331-9CFF-1C61-4592-C9F58ED8F01D}"/>
              </a:ext>
            </a:extLst>
          </p:cNvPr>
          <p:cNvSpPr/>
          <p:nvPr/>
        </p:nvSpPr>
        <p:spPr>
          <a:xfrm>
            <a:off x="669817" y="4908976"/>
            <a:ext cx="500561" cy="547067"/>
          </a:xfrm>
          <a:prstGeom prst="roundRect">
            <a:avLst>
              <a:gd name="adj" fmla="val 14931436"/>
            </a:avLst>
          </a:prstGeom>
          <a:solidFill>
            <a:srgbClr val="481C9E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38" name="Image 3" descr="preencoded.png">
            <a:extLst>
              <a:ext uri="{FF2B5EF4-FFF2-40B4-BE49-F238E27FC236}">
                <a16:creationId xmlns:a16="http://schemas.microsoft.com/office/drawing/2014/main" id="{6AA3A7FC-FFB1-DE10-D7AA-98E7FA12A3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172" y="5042921"/>
            <a:ext cx="225218" cy="307732"/>
          </a:xfrm>
          <a:prstGeom prst="rect">
            <a:avLst/>
          </a:prstGeom>
        </p:spPr>
      </p:pic>
      <p:sp>
        <p:nvSpPr>
          <p:cNvPr id="39" name="Text 16">
            <a:extLst>
              <a:ext uri="{FF2B5EF4-FFF2-40B4-BE49-F238E27FC236}">
                <a16:creationId xmlns:a16="http://schemas.microsoft.com/office/drawing/2014/main" id="{58A76671-CA82-EC5F-0F6D-8770CCB95DB5}"/>
              </a:ext>
            </a:extLst>
          </p:cNvPr>
          <p:cNvSpPr/>
          <p:nvPr/>
        </p:nvSpPr>
        <p:spPr>
          <a:xfrm>
            <a:off x="1584852" y="5040078"/>
            <a:ext cx="2085947" cy="284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Voice AI</a:t>
            </a:r>
            <a:endParaRPr lang="en-US" sz="2000" dirty="0"/>
          </a:p>
        </p:txBody>
      </p:sp>
      <p:sp>
        <p:nvSpPr>
          <p:cNvPr id="40" name="Text 17">
            <a:extLst>
              <a:ext uri="{FF2B5EF4-FFF2-40B4-BE49-F238E27FC236}">
                <a16:creationId xmlns:a16="http://schemas.microsoft.com/office/drawing/2014/main" id="{1323090F-66C7-2AD1-D272-235008B3EA43}"/>
              </a:ext>
            </a:extLst>
          </p:cNvPr>
          <p:cNvSpPr/>
          <p:nvPr/>
        </p:nvSpPr>
        <p:spPr>
          <a:xfrm>
            <a:off x="669817" y="5667734"/>
            <a:ext cx="4901468" cy="2918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Effortless hands-free shopping.</a:t>
            </a:r>
            <a:endParaRPr lang="en-US" sz="1600" dirty="0"/>
          </a:p>
        </p:txBody>
      </p:sp>
      <p:sp>
        <p:nvSpPr>
          <p:cNvPr id="41" name="Shape 18">
            <a:extLst>
              <a:ext uri="{FF2B5EF4-FFF2-40B4-BE49-F238E27FC236}">
                <a16:creationId xmlns:a16="http://schemas.microsoft.com/office/drawing/2014/main" id="{3E2661BE-C43B-A39F-94EC-AA6BCB58508E}"/>
              </a:ext>
            </a:extLst>
          </p:cNvPr>
          <p:cNvSpPr/>
          <p:nvPr/>
        </p:nvSpPr>
        <p:spPr>
          <a:xfrm>
            <a:off x="6139305" y="4719965"/>
            <a:ext cx="5659207" cy="1793738"/>
          </a:xfrm>
          <a:prstGeom prst="roundRect">
            <a:avLst>
              <a:gd name="adj" fmla="val 4270"/>
            </a:avLst>
          </a:prstGeom>
          <a:solidFill>
            <a:srgbClr val="31136C"/>
          </a:solidFill>
          <a:ln w="7620">
            <a:solidFill>
              <a:srgbClr val="481C9E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2" name="Shape 19">
            <a:extLst>
              <a:ext uri="{FF2B5EF4-FFF2-40B4-BE49-F238E27FC236}">
                <a16:creationId xmlns:a16="http://schemas.microsoft.com/office/drawing/2014/main" id="{6833E917-1093-C2B3-67F1-7598A65C2910}"/>
              </a:ext>
            </a:extLst>
          </p:cNvPr>
          <p:cNvSpPr/>
          <p:nvPr/>
        </p:nvSpPr>
        <p:spPr>
          <a:xfrm>
            <a:off x="6472859" y="4908976"/>
            <a:ext cx="500561" cy="547067"/>
          </a:xfrm>
          <a:prstGeom prst="roundRect">
            <a:avLst>
              <a:gd name="adj" fmla="val 14931436"/>
            </a:avLst>
          </a:prstGeom>
          <a:solidFill>
            <a:srgbClr val="481C9E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3" name="Image 4" descr="preencoded.png">
            <a:extLst>
              <a:ext uri="{FF2B5EF4-FFF2-40B4-BE49-F238E27FC236}">
                <a16:creationId xmlns:a16="http://schemas.microsoft.com/office/drawing/2014/main" id="{BB4D7FC4-B760-D0EB-A854-7D0020AF5E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41214" y="5042921"/>
            <a:ext cx="225218" cy="307732"/>
          </a:xfrm>
          <a:prstGeom prst="rect">
            <a:avLst/>
          </a:prstGeom>
        </p:spPr>
      </p:pic>
      <p:sp>
        <p:nvSpPr>
          <p:cNvPr id="44" name="Text 20">
            <a:extLst>
              <a:ext uri="{FF2B5EF4-FFF2-40B4-BE49-F238E27FC236}">
                <a16:creationId xmlns:a16="http://schemas.microsoft.com/office/drawing/2014/main" id="{D827C321-C152-D04B-EE84-960F0A8B25CB}"/>
              </a:ext>
            </a:extLst>
          </p:cNvPr>
          <p:cNvSpPr/>
          <p:nvPr/>
        </p:nvSpPr>
        <p:spPr>
          <a:xfrm>
            <a:off x="7293264" y="5040078"/>
            <a:ext cx="2085947" cy="284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Cloud + 5G Edge</a:t>
            </a:r>
            <a:endParaRPr lang="en-US" sz="2000" dirty="0"/>
          </a:p>
        </p:txBody>
      </p:sp>
      <p:sp>
        <p:nvSpPr>
          <p:cNvPr id="45" name="Text 21">
            <a:extLst>
              <a:ext uri="{FF2B5EF4-FFF2-40B4-BE49-F238E27FC236}">
                <a16:creationId xmlns:a16="http://schemas.microsoft.com/office/drawing/2014/main" id="{F8D86AC3-8EED-614C-6B53-6FF308523C04}"/>
              </a:ext>
            </a:extLst>
          </p:cNvPr>
          <p:cNvSpPr/>
          <p:nvPr/>
        </p:nvSpPr>
        <p:spPr>
          <a:xfrm>
            <a:off x="6518174" y="5667733"/>
            <a:ext cx="4901468" cy="2918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Fast, smooth, and responsive experience.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85323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1C3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903452D-71D4-0430-5BA1-12CB1AA80F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EB4A845B-E032-A77C-0412-8C4F34855284}"/>
              </a:ext>
            </a:extLst>
          </p:cNvPr>
          <p:cNvSpPr/>
          <p:nvPr/>
        </p:nvSpPr>
        <p:spPr>
          <a:xfrm>
            <a:off x="763052" y="689609"/>
            <a:ext cx="1004858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00"/>
              </a:lnSpc>
            </a:pPr>
            <a:r>
              <a:rPr lang="en-US" sz="36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Visualizing the Future: Prototype Walkthrough</a:t>
            </a:r>
            <a:endParaRPr lang="en-US" sz="3600" dirty="0"/>
          </a:p>
        </p:txBody>
      </p:sp>
      <p:pic>
        <p:nvPicPr>
          <p:cNvPr id="8" name="Picture 7" descr="A screen shot of a phone&#10;&#10;AI-generated content may be incorrect.">
            <a:extLst>
              <a:ext uri="{FF2B5EF4-FFF2-40B4-BE49-F238E27FC236}">
                <a16:creationId xmlns:a16="http://schemas.microsoft.com/office/drawing/2014/main" id="{043A5E47-6D62-889E-5EDA-ED007FBAA2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052" y="1527767"/>
            <a:ext cx="1806531" cy="379635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9" name="Picture 8" descr="A screenshot of a phone&#10;&#10;AI-generated content may be incorrect.">
            <a:extLst>
              <a:ext uri="{FF2B5EF4-FFF2-40B4-BE49-F238E27FC236}">
                <a16:creationId xmlns:a16="http://schemas.microsoft.com/office/drawing/2014/main" id="{B4B8B04D-E87E-2110-C7C1-738421352E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8128" y="1515095"/>
            <a:ext cx="1807359" cy="380902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0" name="Picture 9" descr="A screenshot of a phone&#10;&#10;AI-generated content may be incorrect.">
            <a:extLst>
              <a:ext uri="{FF2B5EF4-FFF2-40B4-BE49-F238E27FC236}">
                <a16:creationId xmlns:a16="http://schemas.microsoft.com/office/drawing/2014/main" id="{2BBED891-06CC-00B4-22FB-9353591B2D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3157" y="1515094"/>
            <a:ext cx="1811969" cy="380902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1" name="Picture 10" descr="A cell phone screen with a picture of a pair of shoes&#10;&#10;AI-generated content may be incorrect.">
            <a:extLst>
              <a:ext uri="{FF2B5EF4-FFF2-40B4-BE49-F238E27FC236}">
                <a16:creationId xmlns:a16="http://schemas.microsoft.com/office/drawing/2014/main" id="{4F5C2408-1DD7-8A6E-BBBE-3B152C692B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56278" y="1515095"/>
            <a:ext cx="1891489" cy="380902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3" name="Text 16">
            <a:extLst>
              <a:ext uri="{FF2B5EF4-FFF2-40B4-BE49-F238E27FC236}">
                <a16:creationId xmlns:a16="http://schemas.microsoft.com/office/drawing/2014/main" id="{14D04B9C-8641-F4DE-158D-744AAF2B63E3}"/>
              </a:ext>
            </a:extLst>
          </p:cNvPr>
          <p:cNvSpPr/>
          <p:nvPr/>
        </p:nvSpPr>
        <p:spPr>
          <a:xfrm>
            <a:off x="768363" y="5527505"/>
            <a:ext cx="1806530" cy="2943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GB" b="1" dirty="0">
                <a:solidFill>
                  <a:srgbClr val="DCD7E5"/>
                </a:solidFill>
                <a:latin typeface="Montserrat" pitchFamily="34" charset="0"/>
              </a:rPr>
              <a:t>S</a:t>
            </a:r>
            <a:r>
              <a:rPr lang="en-US" b="1" dirty="0">
                <a:solidFill>
                  <a:srgbClr val="DCD7E5"/>
                </a:solidFill>
                <a:latin typeface="Montserrat" pitchFamily="34" charset="0"/>
              </a:rPr>
              <a:t>plash Screen</a:t>
            </a:r>
            <a:endParaRPr lang="en-US" b="1" dirty="0"/>
          </a:p>
        </p:txBody>
      </p:sp>
      <p:sp>
        <p:nvSpPr>
          <p:cNvPr id="24" name="Text 16">
            <a:extLst>
              <a:ext uri="{FF2B5EF4-FFF2-40B4-BE49-F238E27FC236}">
                <a16:creationId xmlns:a16="http://schemas.microsoft.com/office/drawing/2014/main" id="{019429D6-F3E9-66EE-A2B7-D35951BF8223}"/>
              </a:ext>
            </a:extLst>
          </p:cNvPr>
          <p:cNvSpPr/>
          <p:nvPr/>
        </p:nvSpPr>
        <p:spPr>
          <a:xfrm>
            <a:off x="3633888" y="5527505"/>
            <a:ext cx="1806530" cy="2943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GB" b="1" dirty="0">
                <a:solidFill>
                  <a:srgbClr val="DCD7E5"/>
                </a:solidFill>
                <a:latin typeface="Montserrat" pitchFamily="34" charset="0"/>
              </a:rPr>
              <a:t>Home</a:t>
            </a:r>
            <a:r>
              <a:rPr lang="en-US" b="1" dirty="0">
                <a:solidFill>
                  <a:srgbClr val="DCD7E5"/>
                </a:solidFill>
                <a:latin typeface="Montserrat" pitchFamily="34" charset="0"/>
              </a:rPr>
              <a:t> Screen</a:t>
            </a:r>
            <a:endParaRPr lang="en-US" b="1" dirty="0"/>
          </a:p>
        </p:txBody>
      </p:sp>
      <p:sp>
        <p:nvSpPr>
          <p:cNvPr id="25" name="Text 16">
            <a:extLst>
              <a:ext uri="{FF2B5EF4-FFF2-40B4-BE49-F238E27FC236}">
                <a16:creationId xmlns:a16="http://schemas.microsoft.com/office/drawing/2014/main" id="{B3D7BBEA-8431-ADFA-B333-2F3FC1B1881F}"/>
              </a:ext>
            </a:extLst>
          </p:cNvPr>
          <p:cNvSpPr/>
          <p:nvPr/>
        </p:nvSpPr>
        <p:spPr>
          <a:xfrm>
            <a:off x="6479093" y="5455812"/>
            <a:ext cx="1806530" cy="2943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GB" b="1" dirty="0">
                <a:solidFill>
                  <a:srgbClr val="DCD7E5"/>
                </a:solidFill>
                <a:latin typeface="Montserrat" pitchFamily="34" charset="0"/>
              </a:rPr>
              <a:t>Try-On and </a:t>
            </a:r>
          </a:p>
          <a:p>
            <a:pPr marL="0" indent="0" algn="ctr">
              <a:lnSpc>
                <a:spcPts val="2500"/>
              </a:lnSpc>
              <a:buNone/>
            </a:pPr>
            <a:r>
              <a:rPr lang="en-GB" b="1" dirty="0">
                <a:solidFill>
                  <a:srgbClr val="DCD7E5"/>
                </a:solidFill>
                <a:latin typeface="Montserrat" pitchFamily="34" charset="0"/>
              </a:rPr>
              <a:t>Voice Search</a:t>
            </a:r>
            <a:endParaRPr lang="en-US" b="1" dirty="0"/>
          </a:p>
        </p:txBody>
      </p:sp>
      <p:sp>
        <p:nvSpPr>
          <p:cNvPr id="26" name="Text 16">
            <a:extLst>
              <a:ext uri="{FF2B5EF4-FFF2-40B4-BE49-F238E27FC236}">
                <a16:creationId xmlns:a16="http://schemas.microsoft.com/office/drawing/2014/main" id="{5E277588-E4F6-1149-C236-CC843308F1A8}"/>
              </a:ext>
            </a:extLst>
          </p:cNvPr>
          <p:cNvSpPr/>
          <p:nvPr/>
        </p:nvSpPr>
        <p:spPr>
          <a:xfrm>
            <a:off x="9165901" y="5380337"/>
            <a:ext cx="1806530" cy="2943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GB" b="1" dirty="0">
                <a:solidFill>
                  <a:srgbClr val="DCD7E5"/>
                </a:solidFill>
                <a:latin typeface="Montserrat" pitchFamily="34" charset="0"/>
              </a:rPr>
              <a:t>Checkout</a:t>
            </a:r>
          </a:p>
          <a:p>
            <a:pPr marL="0" indent="0" algn="ctr">
              <a:lnSpc>
                <a:spcPts val="2500"/>
              </a:lnSpc>
              <a:buNone/>
            </a:pPr>
            <a:r>
              <a:rPr lang="en-GB" b="1" dirty="0">
                <a:solidFill>
                  <a:srgbClr val="DCD7E5"/>
                </a:solidFill>
                <a:latin typeface="Montserrat" pitchFamily="34" charset="0"/>
              </a:rPr>
              <a:t> Screen</a:t>
            </a:r>
            <a:endParaRPr lang="en-US" b="1" dirty="0"/>
          </a:p>
        </p:txBody>
      </p:sp>
      <p:sp>
        <p:nvSpPr>
          <p:cNvPr id="3" name="Text 16">
            <a:extLst>
              <a:ext uri="{FF2B5EF4-FFF2-40B4-BE49-F238E27FC236}">
                <a16:creationId xmlns:a16="http://schemas.microsoft.com/office/drawing/2014/main" id="{BADEB452-145A-FF3E-5AFF-4EEFD74ACC09}"/>
              </a:ext>
            </a:extLst>
          </p:cNvPr>
          <p:cNvSpPr/>
          <p:nvPr/>
        </p:nvSpPr>
        <p:spPr>
          <a:xfrm>
            <a:off x="9005102" y="6291659"/>
            <a:ext cx="1806530" cy="2943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GB" b="1" dirty="0">
                <a:solidFill>
                  <a:srgbClr val="DCD7E5"/>
                </a:solidFill>
                <a:latin typeface="Montserrat" pitchFamily="34" charset="0"/>
                <a:hlinkClick r:id="rId6"/>
              </a:rPr>
              <a:t>The Figma Prototype 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3464425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1C3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27EDFB2-C7FC-E4E2-4DAB-6C60C8FF85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39934655-738E-5E93-1D42-DFF8A12509A2}"/>
              </a:ext>
            </a:extLst>
          </p:cNvPr>
          <p:cNvSpPr/>
          <p:nvPr/>
        </p:nvSpPr>
        <p:spPr>
          <a:xfrm>
            <a:off x="805775" y="370696"/>
            <a:ext cx="1004858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550"/>
              </a:lnSpc>
            </a:pPr>
            <a:r>
              <a:rPr lang="en-US" sz="36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Key Differentiators: Why We Win</a:t>
            </a:r>
            <a:endParaRPr lang="en-US" sz="3600" dirty="0"/>
          </a:p>
        </p:txBody>
      </p:sp>
      <p:sp>
        <p:nvSpPr>
          <p:cNvPr id="3" name="Shape 1">
            <a:extLst>
              <a:ext uri="{FF2B5EF4-FFF2-40B4-BE49-F238E27FC236}">
                <a16:creationId xmlns:a16="http://schemas.microsoft.com/office/drawing/2014/main" id="{BA4862EC-9EC2-C50B-F582-2144F3E491C8}"/>
              </a:ext>
            </a:extLst>
          </p:cNvPr>
          <p:cNvSpPr/>
          <p:nvPr/>
        </p:nvSpPr>
        <p:spPr>
          <a:xfrm>
            <a:off x="805775" y="1502344"/>
            <a:ext cx="10868064" cy="3854805"/>
          </a:xfrm>
          <a:prstGeom prst="roundRect">
            <a:avLst>
              <a:gd name="adj" fmla="val 3291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" name="Shape 2">
            <a:extLst>
              <a:ext uri="{FF2B5EF4-FFF2-40B4-BE49-F238E27FC236}">
                <a16:creationId xmlns:a16="http://schemas.microsoft.com/office/drawing/2014/main" id="{B6C47A05-7923-7FE9-133D-543B47402CB0}"/>
              </a:ext>
            </a:extLst>
          </p:cNvPr>
          <p:cNvSpPr/>
          <p:nvPr/>
        </p:nvSpPr>
        <p:spPr>
          <a:xfrm>
            <a:off x="813395" y="1509964"/>
            <a:ext cx="10860439" cy="64174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3">
            <a:extLst>
              <a:ext uri="{FF2B5EF4-FFF2-40B4-BE49-F238E27FC236}">
                <a16:creationId xmlns:a16="http://schemas.microsoft.com/office/drawing/2014/main" id="{294E0EAC-38D2-061C-0C24-D0D8D3F75416}"/>
              </a:ext>
            </a:extLst>
          </p:cNvPr>
          <p:cNvSpPr/>
          <p:nvPr/>
        </p:nvSpPr>
        <p:spPr>
          <a:xfrm>
            <a:off x="1348104" y="1653673"/>
            <a:ext cx="230926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Competitors</a:t>
            </a:r>
            <a:endParaRPr lang="en-US" sz="2200" b="1" dirty="0"/>
          </a:p>
        </p:txBody>
      </p:sp>
      <p:sp>
        <p:nvSpPr>
          <p:cNvPr id="6" name="Text 4">
            <a:extLst>
              <a:ext uri="{FF2B5EF4-FFF2-40B4-BE49-F238E27FC236}">
                <a16:creationId xmlns:a16="http://schemas.microsoft.com/office/drawing/2014/main" id="{F655060F-A6CD-E5D3-507F-65D376753CDC}"/>
              </a:ext>
            </a:extLst>
          </p:cNvPr>
          <p:cNvSpPr/>
          <p:nvPr/>
        </p:nvSpPr>
        <p:spPr>
          <a:xfrm>
            <a:off x="7865586" y="1653673"/>
            <a:ext cx="230926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Our App</a:t>
            </a:r>
            <a:endParaRPr lang="en-US" sz="2200" b="1" dirty="0"/>
          </a:p>
        </p:txBody>
      </p:sp>
      <p:sp>
        <p:nvSpPr>
          <p:cNvPr id="12" name="Text 6">
            <a:extLst>
              <a:ext uri="{FF2B5EF4-FFF2-40B4-BE49-F238E27FC236}">
                <a16:creationId xmlns:a16="http://schemas.microsoft.com/office/drawing/2014/main" id="{E0599919-F2DA-F648-AA9F-31DA06ADF7B0}"/>
              </a:ext>
            </a:extLst>
          </p:cNvPr>
          <p:cNvSpPr/>
          <p:nvPr/>
        </p:nvSpPr>
        <p:spPr>
          <a:xfrm>
            <a:off x="1040328" y="2295419"/>
            <a:ext cx="397871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Limited AR capabilities.</a:t>
            </a:r>
            <a:endParaRPr lang="en-US" sz="1750" dirty="0"/>
          </a:p>
        </p:txBody>
      </p:sp>
      <p:sp>
        <p:nvSpPr>
          <p:cNvPr id="14" name="Text 7">
            <a:extLst>
              <a:ext uri="{FF2B5EF4-FFF2-40B4-BE49-F238E27FC236}">
                <a16:creationId xmlns:a16="http://schemas.microsoft.com/office/drawing/2014/main" id="{67A39672-D4DD-342C-05BB-E4BF57C0015C}"/>
              </a:ext>
            </a:extLst>
          </p:cNvPr>
          <p:cNvSpPr/>
          <p:nvPr/>
        </p:nvSpPr>
        <p:spPr>
          <a:xfrm>
            <a:off x="1040328" y="2726307"/>
            <a:ext cx="281062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Static product catalogs.</a:t>
            </a:r>
            <a:endParaRPr lang="en-US" sz="1750" dirty="0"/>
          </a:p>
        </p:txBody>
      </p:sp>
      <p:sp>
        <p:nvSpPr>
          <p:cNvPr id="15" name="Text 8">
            <a:extLst>
              <a:ext uri="{FF2B5EF4-FFF2-40B4-BE49-F238E27FC236}">
                <a16:creationId xmlns:a16="http://schemas.microsoft.com/office/drawing/2014/main" id="{D3196376-BE29-467D-E039-BD50A3C06F03}"/>
              </a:ext>
            </a:extLst>
          </p:cNvPr>
          <p:cNvSpPr/>
          <p:nvPr/>
        </p:nvSpPr>
        <p:spPr>
          <a:xfrm>
            <a:off x="1040328" y="3157194"/>
            <a:ext cx="281062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Basic search and filtering.</a:t>
            </a:r>
            <a:endParaRPr lang="en-US" sz="1750" dirty="0"/>
          </a:p>
        </p:txBody>
      </p:sp>
      <p:sp>
        <p:nvSpPr>
          <p:cNvPr id="16" name="Text 9">
            <a:extLst>
              <a:ext uri="{FF2B5EF4-FFF2-40B4-BE49-F238E27FC236}">
                <a16:creationId xmlns:a16="http://schemas.microsoft.com/office/drawing/2014/main" id="{CE93D90D-A578-89D2-9D79-BFA952F9A3EC}"/>
              </a:ext>
            </a:extLst>
          </p:cNvPr>
          <p:cNvSpPr/>
          <p:nvPr/>
        </p:nvSpPr>
        <p:spPr>
          <a:xfrm>
            <a:off x="1040328" y="3588081"/>
            <a:ext cx="281062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Traditional payment methods.</a:t>
            </a:r>
            <a:endParaRPr lang="en-US" sz="1750" dirty="0"/>
          </a:p>
        </p:txBody>
      </p:sp>
      <p:sp>
        <p:nvSpPr>
          <p:cNvPr id="17" name="Text 10">
            <a:extLst>
              <a:ext uri="{FF2B5EF4-FFF2-40B4-BE49-F238E27FC236}">
                <a16:creationId xmlns:a16="http://schemas.microsoft.com/office/drawing/2014/main" id="{1974DF96-E320-93D9-9BBE-AA702D185077}"/>
              </a:ext>
            </a:extLst>
          </p:cNvPr>
          <p:cNvSpPr/>
          <p:nvPr/>
        </p:nvSpPr>
        <p:spPr>
          <a:xfrm>
            <a:off x="6296627" y="2295419"/>
            <a:ext cx="512758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Full AR Try-On:</a:t>
            </a: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Unparalleled virtual fitting realism.</a:t>
            </a:r>
            <a:endParaRPr lang="en-US" sz="1750" dirty="0"/>
          </a:p>
        </p:txBody>
      </p:sp>
      <p:sp>
        <p:nvSpPr>
          <p:cNvPr id="18" name="Text 11">
            <a:extLst>
              <a:ext uri="{FF2B5EF4-FFF2-40B4-BE49-F238E27FC236}">
                <a16:creationId xmlns:a16="http://schemas.microsoft.com/office/drawing/2014/main" id="{AF266BBB-635E-236A-8F53-2539217ED92E}"/>
              </a:ext>
            </a:extLst>
          </p:cNvPr>
          <p:cNvSpPr/>
          <p:nvPr/>
        </p:nvSpPr>
        <p:spPr>
          <a:xfrm>
            <a:off x="6296627" y="2726307"/>
            <a:ext cx="512758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AI + Blockchain Security:</a:t>
            </a: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Intelligent personalization fused with ironclad transactions.</a:t>
            </a:r>
            <a:endParaRPr lang="en-US" sz="1750" dirty="0"/>
          </a:p>
        </p:txBody>
      </p:sp>
      <p:sp>
        <p:nvSpPr>
          <p:cNvPr id="19" name="Text 12">
            <a:extLst>
              <a:ext uri="{FF2B5EF4-FFF2-40B4-BE49-F238E27FC236}">
                <a16:creationId xmlns:a16="http://schemas.microsoft.com/office/drawing/2014/main" id="{805F548B-0A04-5BA3-1185-42B356FAF27E}"/>
              </a:ext>
            </a:extLst>
          </p:cNvPr>
          <p:cNvSpPr/>
          <p:nvPr/>
        </p:nvSpPr>
        <p:spPr>
          <a:xfrm>
            <a:off x="6296627" y="3520096"/>
            <a:ext cx="512758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Voice &amp; Chatbot Integration:</a:t>
            </a: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A truly unique, </a:t>
            </a:r>
          </a:p>
          <a:p>
            <a:pPr algn="l">
              <a:lnSpc>
                <a:spcPts val="2850"/>
              </a:lnSpc>
              <a:buSzPct val="100000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      conversational shopping assistant.</a:t>
            </a:r>
            <a:endParaRPr lang="en-US" sz="1750" dirty="0"/>
          </a:p>
        </p:txBody>
      </p:sp>
      <p:sp>
        <p:nvSpPr>
          <p:cNvPr id="20" name="Text 13">
            <a:extLst>
              <a:ext uri="{FF2B5EF4-FFF2-40B4-BE49-F238E27FC236}">
                <a16:creationId xmlns:a16="http://schemas.microsoft.com/office/drawing/2014/main" id="{8D98F3B5-DD40-E3B8-C6D5-C4D6F527C90A}"/>
              </a:ext>
            </a:extLst>
          </p:cNvPr>
          <p:cNvSpPr/>
          <p:nvPr/>
        </p:nvSpPr>
        <p:spPr>
          <a:xfrm>
            <a:off x="6296626" y="4325318"/>
            <a:ext cx="512758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5G Edge Rendering:</a:t>
            </a: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Superior speed and </a:t>
            </a:r>
          </a:p>
          <a:p>
            <a:pPr algn="l">
              <a:lnSpc>
                <a:spcPts val="2850"/>
              </a:lnSpc>
              <a:buSzPct val="100000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      smoothness for an immersive experience.</a:t>
            </a:r>
            <a:endParaRPr lang="en-US" sz="1750" dirty="0"/>
          </a:p>
        </p:txBody>
      </p:sp>
      <p:sp>
        <p:nvSpPr>
          <p:cNvPr id="21" name="Text 14">
            <a:extLst>
              <a:ext uri="{FF2B5EF4-FFF2-40B4-BE49-F238E27FC236}">
                <a16:creationId xmlns:a16="http://schemas.microsoft.com/office/drawing/2014/main" id="{177E7297-270A-768E-371B-2E2A7A2B52CD}"/>
              </a:ext>
            </a:extLst>
          </p:cNvPr>
          <p:cNvSpPr/>
          <p:nvPr/>
        </p:nvSpPr>
        <p:spPr>
          <a:xfrm>
            <a:off x="813396" y="5625719"/>
            <a:ext cx="10868064" cy="729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We offer a comprehensive, integrated solution that current market players cannot match, addressing customer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needs holistically.</a:t>
            </a:r>
            <a:endParaRPr lang="en-US" sz="1750" b="1" dirty="0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6C3D5166-5999-4FA1-B2E7-309C89AE3037}"/>
              </a:ext>
            </a:extLst>
          </p:cNvPr>
          <p:cNvCxnSpPr/>
          <p:nvPr/>
        </p:nvCxnSpPr>
        <p:spPr>
          <a:xfrm>
            <a:off x="6084065" y="1502343"/>
            <a:ext cx="0" cy="3854805"/>
          </a:xfrm>
          <a:prstGeom prst="line">
            <a:avLst/>
          </a:prstGeom>
          <a:ln>
            <a:solidFill>
              <a:srgbClr val="16086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11556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1C3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48DE0CC-1180-A26E-B59D-749D64B176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0">
            <a:extLst>
              <a:ext uri="{FF2B5EF4-FFF2-40B4-BE49-F238E27FC236}">
                <a16:creationId xmlns:a16="http://schemas.microsoft.com/office/drawing/2014/main" id="{6E764AD4-CA2C-74FF-7D17-E24E18FC1A04}"/>
              </a:ext>
            </a:extLst>
          </p:cNvPr>
          <p:cNvSpPr/>
          <p:nvPr/>
        </p:nvSpPr>
        <p:spPr>
          <a:xfrm>
            <a:off x="580430" y="388938"/>
            <a:ext cx="12811006" cy="673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36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Powering the Platform: Emerging Technologies</a:t>
            </a:r>
            <a:endParaRPr lang="en-US" sz="3600" dirty="0"/>
          </a:p>
        </p:txBody>
      </p:sp>
      <p:pic>
        <p:nvPicPr>
          <p:cNvPr id="8" name="Image 0" descr="preencoded.png">
            <a:extLst>
              <a:ext uri="{FF2B5EF4-FFF2-40B4-BE49-F238E27FC236}">
                <a16:creationId xmlns:a16="http://schemas.microsoft.com/office/drawing/2014/main" id="{DA56BEB9-5D99-4C6E-C849-602D15399A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430" y="1623655"/>
            <a:ext cx="538639" cy="538639"/>
          </a:xfrm>
          <a:prstGeom prst="rect">
            <a:avLst/>
          </a:prstGeom>
        </p:spPr>
      </p:pic>
      <p:sp>
        <p:nvSpPr>
          <p:cNvPr id="9" name="Text 1">
            <a:extLst>
              <a:ext uri="{FF2B5EF4-FFF2-40B4-BE49-F238E27FC236}">
                <a16:creationId xmlns:a16="http://schemas.microsoft.com/office/drawing/2014/main" id="{A0209118-403D-E795-26D1-4EFA0E74E7DB}"/>
              </a:ext>
            </a:extLst>
          </p:cNvPr>
          <p:cNvSpPr/>
          <p:nvPr/>
        </p:nvSpPr>
        <p:spPr>
          <a:xfrm>
            <a:off x="1393231" y="1724679"/>
            <a:ext cx="943570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AR</a:t>
            </a:r>
            <a:endParaRPr lang="en-US" sz="2100" b="1" dirty="0"/>
          </a:p>
        </p:txBody>
      </p:sp>
      <p:sp>
        <p:nvSpPr>
          <p:cNvPr id="10" name="Text 2">
            <a:extLst>
              <a:ext uri="{FF2B5EF4-FFF2-40B4-BE49-F238E27FC236}">
                <a16:creationId xmlns:a16="http://schemas.microsoft.com/office/drawing/2014/main" id="{787629F4-227A-C2F4-0851-F3AA99B1F233}"/>
              </a:ext>
            </a:extLst>
          </p:cNvPr>
          <p:cNvSpPr/>
          <p:nvPr/>
        </p:nvSpPr>
        <p:spPr>
          <a:xfrm>
            <a:off x="596326" y="2361447"/>
            <a:ext cx="1460087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Virtual Try-On</a:t>
            </a:r>
            <a:endParaRPr lang="en-US" sz="1650" dirty="0"/>
          </a:p>
        </p:txBody>
      </p:sp>
      <p:pic>
        <p:nvPicPr>
          <p:cNvPr id="11" name="Image 1" descr="preencoded.png">
            <a:extLst>
              <a:ext uri="{FF2B5EF4-FFF2-40B4-BE49-F238E27FC236}">
                <a16:creationId xmlns:a16="http://schemas.microsoft.com/office/drawing/2014/main" id="{7935E398-810D-2F2C-777C-86C43272CF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5850" y="1696799"/>
            <a:ext cx="538639" cy="538639"/>
          </a:xfrm>
          <a:prstGeom prst="rect">
            <a:avLst/>
          </a:prstGeom>
        </p:spPr>
      </p:pic>
      <p:sp>
        <p:nvSpPr>
          <p:cNvPr id="13" name="Text 3">
            <a:extLst>
              <a:ext uri="{FF2B5EF4-FFF2-40B4-BE49-F238E27FC236}">
                <a16:creationId xmlns:a16="http://schemas.microsoft.com/office/drawing/2014/main" id="{60594FED-D7CD-2F67-4B13-68D3D1C94D15}"/>
              </a:ext>
            </a:extLst>
          </p:cNvPr>
          <p:cNvSpPr/>
          <p:nvPr/>
        </p:nvSpPr>
        <p:spPr>
          <a:xfrm>
            <a:off x="5688331" y="1724679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AI/ML</a:t>
            </a:r>
            <a:endParaRPr lang="en-US" sz="2100" b="1" dirty="0"/>
          </a:p>
        </p:txBody>
      </p:sp>
      <p:sp>
        <p:nvSpPr>
          <p:cNvPr id="22" name="Text 4">
            <a:extLst>
              <a:ext uri="{FF2B5EF4-FFF2-40B4-BE49-F238E27FC236}">
                <a16:creationId xmlns:a16="http://schemas.microsoft.com/office/drawing/2014/main" id="{38A40A48-F032-FAB7-EAED-A03B7859C959}"/>
              </a:ext>
            </a:extLst>
          </p:cNvPr>
          <p:cNvSpPr/>
          <p:nvPr/>
        </p:nvSpPr>
        <p:spPr>
          <a:xfrm>
            <a:off x="4895851" y="2361684"/>
            <a:ext cx="2693552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Personalized Suggestions</a:t>
            </a:r>
            <a:endParaRPr lang="en-US" sz="1650" dirty="0"/>
          </a:p>
        </p:txBody>
      </p:sp>
      <p:pic>
        <p:nvPicPr>
          <p:cNvPr id="23" name="Image 2" descr="preencoded.png">
            <a:extLst>
              <a:ext uri="{FF2B5EF4-FFF2-40B4-BE49-F238E27FC236}">
                <a16:creationId xmlns:a16="http://schemas.microsoft.com/office/drawing/2014/main" id="{4740E605-05CD-4D99-9900-7FD0B35601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9829" y="1696798"/>
            <a:ext cx="538639" cy="538639"/>
          </a:xfrm>
          <a:prstGeom prst="rect">
            <a:avLst/>
          </a:prstGeom>
        </p:spPr>
      </p:pic>
      <p:sp>
        <p:nvSpPr>
          <p:cNvPr id="24" name="Text 5">
            <a:extLst>
              <a:ext uri="{FF2B5EF4-FFF2-40B4-BE49-F238E27FC236}">
                <a16:creationId xmlns:a16="http://schemas.microsoft.com/office/drawing/2014/main" id="{25038813-3569-E0B3-3D78-471DD672FA46}"/>
              </a:ext>
            </a:extLst>
          </p:cNvPr>
          <p:cNvSpPr/>
          <p:nvPr/>
        </p:nvSpPr>
        <p:spPr>
          <a:xfrm>
            <a:off x="9857124" y="1797625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Blockchain</a:t>
            </a:r>
            <a:endParaRPr lang="en-US" sz="2100" b="1" dirty="0"/>
          </a:p>
        </p:txBody>
      </p:sp>
      <p:sp>
        <p:nvSpPr>
          <p:cNvPr id="25" name="Text 6">
            <a:extLst>
              <a:ext uri="{FF2B5EF4-FFF2-40B4-BE49-F238E27FC236}">
                <a16:creationId xmlns:a16="http://schemas.microsoft.com/office/drawing/2014/main" id="{886DA4B2-2C0A-34B9-3C88-9BBED00937F1}"/>
              </a:ext>
            </a:extLst>
          </p:cNvPr>
          <p:cNvSpPr/>
          <p:nvPr/>
        </p:nvSpPr>
        <p:spPr>
          <a:xfrm>
            <a:off x="9119829" y="2361684"/>
            <a:ext cx="4168140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Secure Payments</a:t>
            </a:r>
            <a:endParaRPr lang="en-US" sz="1650" dirty="0"/>
          </a:p>
        </p:txBody>
      </p:sp>
      <p:pic>
        <p:nvPicPr>
          <p:cNvPr id="26" name="Image 3" descr="preencoded.png">
            <a:extLst>
              <a:ext uri="{FF2B5EF4-FFF2-40B4-BE49-F238E27FC236}">
                <a16:creationId xmlns:a16="http://schemas.microsoft.com/office/drawing/2014/main" id="{B3B264C8-BA9D-B6BB-58A4-E0931F69A8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470" y="3441065"/>
            <a:ext cx="538639" cy="538639"/>
          </a:xfrm>
          <a:prstGeom prst="rect">
            <a:avLst/>
          </a:prstGeom>
        </p:spPr>
      </p:pic>
      <p:sp>
        <p:nvSpPr>
          <p:cNvPr id="27" name="Text 7">
            <a:extLst>
              <a:ext uri="{FF2B5EF4-FFF2-40B4-BE49-F238E27FC236}">
                <a16:creationId xmlns:a16="http://schemas.microsoft.com/office/drawing/2014/main" id="{9390895B-6081-44EC-9096-47B9D37C1D8A}"/>
              </a:ext>
            </a:extLst>
          </p:cNvPr>
          <p:cNvSpPr/>
          <p:nvPr/>
        </p:nvSpPr>
        <p:spPr>
          <a:xfrm>
            <a:off x="1139390" y="3549511"/>
            <a:ext cx="155301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5G </a:t>
            </a:r>
            <a:endParaRPr lang="en-US" sz="2100" b="1" dirty="0"/>
          </a:p>
        </p:txBody>
      </p:sp>
      <p:sp>
        <p:nvSpPr>
          <p:cNvPr id="28" name="Text 8">
            <a:extLst>
              <a:ext uri="{FF2B5EF4-FFF2-40B4-BE49-F238E27FC236}">
                <a16:creationId xmlns:a16="http://schemas.microsoft.com/office/drawing/2014/main" id="{4EEEB23B-2017-5F08-848C-75C6EEAE01CC}"/>
              </a:ext>
            </a:extLst>
          </p:cNvPr>
          <p:cNvSpPr/>
          <p:nvPr/>
        </p:nvSpPr>
        <p:spPr>
          <a:xfrm>
            <a:off x="621070" y="4126032"/>
            <a:ext cx="1654771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Low-Latency AR</a:t>
            </a:r>
            <a:endParaRPr lang="en-US" sz="1650" dirty="0"/>
          </a:p>
        </p:txBody>
      </p:sp>
      <p:pic>
        <p:nvPicPr>
          <p:cNvPr id="30" name="Image 4" descr="preencoded.png">
            <a:extLst>
              <a:ext uri="{FF2B5EF4-FFF2-40B4-BE49-F238E27FC236}">
                <a16:creationId xmlns:a16="http://schemas.microsoft.com/office/drawing/2014/main" id="{5744775C-37A5-A9DA-30D5-BCB4669BDE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34889" y="3551773"/>
            <a:ext cx="538639" cy="538639"/>
          </a:xfrm>
          <a:prstGeom prst="rect">
            <a:avLst/>
          </a:prstGeom>
        </p:spPr>
      </p:pic>
      <p:sp>
        <p:nvSpPr>
          <p:cNvPr id="31" name="Text 9">
            <a:extLst>
              <a:ext uri="{FF2B5EF4-FFF2-40B4-BE49-F238E27FC236}">
                <a16:creationId xmlns:a16="http://schemas.microsoft.com/office/drawing/2014/main" id="{620E629E-B751-30E0-95FC-612CB4C68499}"/>
              </a:ext>
            </a:extLst>
          </p:cNvPr>
          <p:cNvSpPr/>
          <p:nvPr/>
        </p:nvSpPr>
        <p:spPr>
          <a:xfrm>
            <a:off x="5627371" y="3484502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NLP &amp; </a:t>
            </a:r>
          </a:p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Voice AI</a:t>
            </a:r>
            <a:endParaRPr lang="en-US" sz="2100" b="1" dirty="0"/>
          </a:p>
        </p:txBody>
      </p:sp>
      <p:sp>
        <p:nvSpPr>
          <p:cNvPr id="32" name="Text 10">
            <a:extLst>
              <a:ext uri="{FF2B5EF4-FFF2-40B4-BE49-F238E27FC236}">
                <a16:creationId xmlns:a16="http://schemas.microsoft.com/office/drawing/2014/main" id="{DCFD7B40-0753-FBCE-18AE-0DA57CD64D60}"/>
              </a:ext>
            </a:extLst>
          </p:cNvPr>
          <p:cNvSpPr/>
          <p:nvPr/>
        </p:nvSpPr>
        <p:spPr>
          <a:xfrm>
            <a:off x="4834889" y="4216597"/>
            <a:ext cx="4168021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Voice Shopping</a:t>
            </a:r>
            <a:endParaRPr lang="en-US" sz="1650" dirty="0"/>
          </a:p>
        </p:txBody>
      </p:sp>
      <p:pic>
        <p:nvPicPr>
          <p:cNvPr id="33" name="Image 5" descr="preencoded.png">
            <a:extLst>
              <a:ext uri="{FF2B5EF4-FFF2-40B4-BE49-F238E27FC236}">
                <a16:creationId xmlns:a16="http://schemas.microsoft.com/office/drawing/2014/main" id="{25875D4D-20D7-5A2E-6F92-1DA8085C81E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69030" y="3471545"/>
            <a:ext cx="538639" cy="538639"/>
          </a:xfrm>
          <a:prstGeom prst="rect">
            <a:avLst/>
          </a:prstGeom>
        </p:spPr>
      </p:pic>
      <p:sp>
        <p:nvSpPr>
          <p:cNvPr id="34" name="Text 11">
            <a:extLst>
              <a:ext uri="{FF2B5EF4-FFF2-40B4-BE49-F238E27FC236}">
                <a16:creationId xmlns:a16="http://schemas.microsoft.com/office/drawing/2014/main" id="{87420A70-9C96-8014-408B-150501D97391}"/>
              </a:ext>
            </a:extLst>
          </p:cNvPr>
          <p:cNvSpPr/>
          <p:nvPr/>
        </p:nvSpPr>
        <p:spPr>
          <a:xfrm>
            <a:off x="9806323" y="3404273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Cloud </a:t>
            </a:r>
          </a:p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Computing</a:t>
            </a:r>
            <a:endParaRPr lang="en-US" sz="2100" b="1" dirty="0"/>
          </a:p>
        </p:txBody>
      </p:sp>
      <p:sp>
        <p:nvSpPr>
          <p:cNvPr id="35" name="Text 12">
            <a:extLst>
              <a:ext uri="{FF2B5EF4-FFF2-40B4-BE49-F238E27FC236}">
                <a16:creationId xmlns:a16="http://schemas.microsoft.com/office/drawing/2014/main" id="{4A9BF839-489C-EAE7-0BCA-9520130B9924}"/>
              </a:ext>
            </a:extLst>
          </p:cNvPr>
          <p:cNvSpPr/>
          <p:nvPr/>
        </p:nvSpPr>
        <p:spPr>
          <a:xfrm>
            <a:off x="9069029" y="4188003"/>
            <a:ext cx="4168140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Scalable Backend</a:t>
            </a:r>
            <a:endParaRPr lang="en-US" sz="1650" dirty="0"/>
          </a:p>
        </p:txBody>
      </p:sp>
      <p:pic>
        <p:nvPicPr>
          <p:cNvPr id="36" name="Image 6" descr="preencoded.png">
            <a:extLst>
              <a:ext uri="{FF2B5EF4-FFF2-40B4-BE49-F238E27FC236}">
                <a16:creationId xmlns:a16="http://schemas.microsoft.com/office/drawing/2014/main" id="{399FFE1A-A211-4C52-996E-7A6ACC76087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91301" y="5380451"/>
            <a:ext cx="538639" cy="538639"/>
          </a:xfrm>
          <a:prstGeom prst="rect">
            <a:avLst/>
          </a:prstGeom>
        </p:spPr>
      </p:pic>
      <p:sp>
        <p:nvSpPr>
          <p:cNvPr id="37" name="Text 13">
            <a:extLst>
              <a:ext uri="{FF2B5EF4-FFF2-40B4-BE49-F238E27FC236}">
                <a16:creationId xmlns:a16="http://schemas.microsoft.com/office/drawing/2014/main" id="{B4820A34-964F-DDC2-D5B8-4FE877757312}"/>
              </a:ext>
            </a:extLst>
          </p:cNvPr>
          <p:cNvSpPr/>
          <p:nvPr/>
        </p:nvSpPr>
        <p:spPr>
          <a:xfrm>
            <a:off x="3447400" y="5481475"/>
            <a:ext cx="2117872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Data Analytics</a:t>
            </a:r>
            <a:endParaRPr lang="en-US" sz="2100" b="1" dirty="0"/>
          </a:p>
        </p:txBody>
      </p:sp>
      <p:sp>
        <p:nvSpPr>
          <p:cNvPr id="38" name="Text 14">
            <a:extLst>
              <a:ext uri="{FF2B5EF4-FFF2-40B4-BE49-F238E27FC236}">
                <a16:creationId xmlns:a16="http://schemas.microsoft.com/office/drawing/2014/main" id="{9960084E-6108-8E16-814D-3F504182C1C4}"/>
              </a:ext>
            </a:extLst>
          </p:cNvPr>
          <p:cNvSpPr/>
          <p:nvPr/>
        </p:nvSpPr>
        <p:spPr>
          <a:xfrm>
            <a:off x="2691302" y="6145743"/>
            <a:ext cx="1939250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Customer Insights</a:t>
            </a:r>
            <a:endParaRPr lang="en-US" sz="1650" dirty="0"/>
          </a:p>
        </p:txBody>
      </p:sp>
      <p:pic>
        <p:nvPicPr>
          <p:cNvPr id="39" name="Image 7" descr="preencoded.png">
            <a:extLst>
              <a:ext uri="{FF2B5EF4-FFF2-40B4-BE49-F238E27FC236}">
                <a16:creationId xmlns:a16="http://schemas.microsoft.com/office/drawing/2014/main" id="{9091AAC9-4B13-D6C7-0F69-3822E603968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95290" y="5380451"/>
            <a:ext cx="538639" cy="538639"/>
          </a:xfrm>
          <a:prstGeom prst="rect">
            <a:avLst/>
          </a:prstGeom>
        </p:spPr>
      </p:pic>
      <p:sp>
        <p:nvSpPr>
          <p:cNvPr id="40" name="Text 15">
            <a:extLst>
              <a:ext uri="{FF2B5EF4-FFF2-40B4-BE49-F238E27FC236}">
                <a16:creationId xmlns:a16="http://schemas.microsoft.com/office/drawing/2014/main" id="{A37FA433-02BD-B53F-4E67-A7BB99494208}"/>
              </a:ext>
            </a:extLst>
          </p:cNvPr>
          <p:cNvSpPr/>
          <p:nvPr/>
        </p:nvSpPr>
        <p:spPr>
          <a:xfrm>
            <a:off x="7773422" y="5288456"/>
            <a:ext cx="3029903" cy="7737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Secure</a:t>
            </a:r>
          </a:p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Authentication</a:t>
            </a:r>
            <a:endParaRPr lang="en-US" sz="2100" b="1" dirty="0"/>
          </a:p>
        </p:txBody>
      </p:sp>
      <p:sp>
        <p:nvSpPr>
          <p:cNvPr id="41" name="Text 16">
            <a:extLst>
              <a:ext uri="{FF2B5EF4-FFF2-40B4-BE49-F238E27FC236}">
                <a16:creationId xmlns:a16="http://schemas.microsoft.com/office/drawing/2014/main" id="{318BBBE9-AA0E-E6FF-E47B-B75EE5B32EBA}"/>
              </a:ext>
            </a:extLst>
          </p:cNvPr>
          <p:cNvSpPr/>
          <p:nvPr/>
        </p:nvSpPr>
        <p:spPr>
          <a:xfrm>
            <a:off x="7006720" y="6145742"/>
            <a:ext cx="4168021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Biometric Login</a:t>
            </a:r>
            <a:endParaRPr lang="en-US" sz="1650" dirty="0"/>
          </a:p>
        </p:txBody>
      </p:sp>
    </p:spTree>
    <p:extLst>
      <p:ext uri="{BB962C8B-B14F-4D97-AF65-F5344CB8AC3E}">
        <p14:creationId xmlns:p14="http://schemas.microsoft.com/office/powerpoint/2010/main" val="18584583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1C3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25529EF-D831-972C-CC41-7EAA73CFDC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0">
            <a:extLst>
              <a:ext uri="{FF2B5EF4-FFF2-40B4-BE49-F238E27FC236}">
                <a16:creationId xmlns:a16="http://schemas.microsoft.com/office/drawing/2014/main" id="{030E60F7-B769-E115-0F50-3E23B7A0042A}"/>
              </a:ext>
            </a:extLst>
          </p:cNvPr>
          <p:cNvSpPr/>
          <p:nvPr/>
        </p:nvSpPr>
        <p:spPr>
          <a:xfrm>
            <a:off x="580430" y="301029"/>
            <a:ext cx="12811006" cy="673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450"/>
              </a:lnSpc>
            </a:pPr>
            <a:r>
              <a:rPr lang="en-US" sz="36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Navigating Challenges: Risks &amp; Mitigations</a:t>
            </a:r>
            <a:endParaRPr lang="en-US" sz="3600" dirty="0"/>
          </a:p>
        </p:txBody>
      </p:sp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E420B480-17E9-D2A5-99F4-3FD6915D4A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430" y="1263720"/>
            <a:ext cx="801330" cy="961597"/>
          </a:xfrm>
          <a:prstGeom prst="rect">
            <a:avLst/>
          </a:prstGeom>
        </p:spPr>
      </p:pic>
      <p:sp>
        <p:nvSpPr>
          <p:cNvPr id="3" name="Text 1">
            <a:extLst>
              <a:ext uri="{FF2B5EF4-FFF2-40B4-BE49-F238E27FC236}">
                <a16:creationId xmlns:a16="http://schemas.microsoft.com/office/drawing/2014/main" id="{A4730D5B-6797-F8F1-0CAA-19CF3425C7EB}"/>
              </a:ext>
            </a:extLst>
          </p:cNvPr>
          <p:cNvSpPr/>
          <p:nvPr/>
        </p:nvSpPr>
        <p:spPr>
          <a:xfrm>
            <a:off x="1669137" y="1318062"/>
            <a:ext cx="2730818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High Development Cost</a:t>
            </a:r>
            <a:endParaRPr lang="en-US" sz="1750" dirty="0"/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98662185-7F7A-EE74-34AC-4065C65127AF}"/>
              </a:ext>
            </a:extLst>
          </p:cNvPr>
          <p:cNvSpPr/>
          <p:nvPr/>
        </p:nvSpPr>
        <p:spPr>
          <a:xfrm>
            <a:off x="1669137" y="1710373"/>
            <a:ext cx="11954113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Start with an MVP focusing on core features, then expand incrementally.</a:t>
            </a:r>
            <a:endParaRPr lang="en-US" sz="1400" dirty="0"/>
          </a:p>
        </p:txBody>
      </p:sp>
      <p:pic>
        <p:nvPicPr>
          <p:cNvPr id="5" name="Image 1" descr="preencoded.png">
            <a:extLst>
              <a:ext uri="{FF2B5EF4-FFF2-40B4-BE49-F238E27FC236}">
                <a16:creationId xmlns:a16="http://schemas.microsoft.com/office/drawing/2014/main" id="{59D2CE41-31CF-600D-E2DC-2A12230025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430" y="2352428"/>
            <a:ext cx="801330" cy="961597"/>
          </a:xfrm>
          <a:prstGeom prst="rect">
            <a:avLst/>
          </a:prstGeom>
        </p:spPr>
      </p:pic>
      <p:sp>
        <p:nvSpPr>
          <p:cNvPr id="6" name="Text 3">
            <a:extLst>
              <a:ext uri="{FF2B5EF4-FFF2-40B4-BE49-F238E27FC236}">
                <a16:creationId xmlns:a16="http://schemas.microsoft.com/office/drawing/2014/main" id="{2A6775A6-7609-C1DD-4CB2-06B287D1892E}"/>
              </a:ext>
            </a:extLst>
          </p:cNvPr>
          <p:cNvSpPr/>
          <p:nvPr/>
        </p:nvSpPr>
        <p:spPr>
          <a:xfrm>
            <a:off x="1669137" y="2406769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Privacy Concerns</a:t>
            </a:r>
            <a:endParaRPr lang="en-US" sz="1750" dirty="0"/>
          </a:p>
        </p:txBody>
      </p:sp>
      <p:sp>
        <p:nvSpPr>
          <p:cNvPr id="12" name="Text 4">
            <a:extLst>
              <a:ext uri="{FF2B5EF4-FFF2-40B4-BE49-F238E27FC236}">
                <a16:creationId xmlns:a16="http://schemas.microsoft.com/office/drawing/2014/main" id="{34CBF35A-C877-33C5-151F-207CB16521A4}"/>
              </a:ext>
            </a:extLst>
          </p:cNvPr>
          <p:cNvSpPr/>
          <p:nvPr/>
        </p:nvSpPr>
        <p:spPr>
          <a:xfrm>
            <a:off x="1669137" y="2799080"/>
            <a:ext cx="11954113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Implement end-to-end encryption and adhere to strict data privacy regulations (GDPR, CCPA).</a:t>
            </a:r>
            <a:endParaRPr lang="en-US" sz="1400" dirty="0"/>
          </a:p>
        </p:txBody>
      </p:sp>
      <p:pic>
        <p:nvPicPr>
          <p:cNvPr id="14" name="Image 2" descr="preencoded.png">
            <a:extLst>
              <a:ext uri="{FF2B5EF4-FFF2-40B4-BE49-F238E27FC236}">
                <a16:creationId xmlns:a16="http://schemas.microsoft.com/office/drawing/2014/main" id="{0996448B-63A8-F735-9423-A2DA2200B0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430" y="3441135"/>
            <a:ext cx="801330" cy="961597"/>
          </a:xfrm>
          <a:prstGeom prst="rect">
            <a:avLst/>
          </a:prstGeom>
        </p:spPr>
      </p:pic>
      <p:sp>
        <p:nvSpPr>
          <p:cNvPr id="15" name="Text 5">
            <a:extLst>
              <a:ext uri="{FF2B5EF4-FFF2-40B4-BE49-F238E27FC236}">
                <a16:creationId xmlns:a16="http://schemas.microsoft.com/office/drawing/2014/main" id="{40C04EF8-B007-B4B6-DF44-7263AF05EB3B}"/>
              </a:ext>
            </a:extLst>
          </p:cNvPr>
          <p:cNvSpPr/>
          <p:nvPr/>
        </p:nvSpPr>
        <p:spPr>
          <a:xfrm>
            <a:off x="1669137" y="3495477"/>
            <a:ext cx="2376487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Blockchain Adoption</a:t>
            </a:r>
            <a:endParaRPr lang="en-US" sz="1750" dirty="0"/>
          </a:p>
        </p:txBody>
      </p:sp>
      <p:sp>
        <p:nvSpPr>
          <p:cNvPr id="16" name="Text 6">
            <a:extLst>
              <a:ext uri="{FF2B5EF4-FFF2-40B4-BE49-F238E27FC236}">
                <a16:creationId xmlns:a16="http://schemas.microsoft.com/office/drawing/2014/main" id="{85462703-94D1-0BB5-4DF2-370B5CB8E467}"/>
              </a:ext>
            </a:extLst>
          </p:cNvPr>
          <p:cNvSpPr/>
          <p:nvPr/>
        </p:nvSpPr>
        <p:spPr>
          <a:xfrm>
            <a:off x="1669137" y="3887788"/>
            <a:ext cx="11954113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Offer hybrid payment options (fiat and crypto) to ease user transition and maximize accessibility.</a:t>
            </a:r>
            <a:endParaRPr lang="en-US" sz="1400" dirty="0"/>
          </a:p>
        </p:txBody>
      </p:sp>
      <p:pic>
        <p:nvPicPr>
          <p:cNvPr id="17" name="Image 3" descr="preencoded.png">
            <a:extLst>
              <a:ext uri="{FF2B5EF4-FFF2-40B4-BE49-F238E27FC236}">
                <a16:creationId xmlns:a16="http://schemas.microsoft.com/office/drawing/2014/main" id="{F34FABCA-49E3-E7BA-B38E-D0329FD7A6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430" y="4529843"/>
            <a:ext cx="801330" cy="961597"/>
          </a:xfrm>
          <a:prstGeom prst="rect">
            <a:avLst/>
          </a:prstGeom>
        </p:spPr>
      </p:pic>
      <p:sp>
        <p:nvSpPr>
          <p:cNvPr id="18" name="Text 7">
            <a:extLst>
              <a:ext uri="{FF2B5EF4-FFF2-40B4-BE49-F238E27FC236}">
                <a16:creationId xmlns:a16="http://schemas.microsoft.com/office/drawing/2014/main" id="{ED485D1A-98FC-C646-187F-7E6B2E097A64}"/>
              </a:ext>
            </a:extLst>
          </p:cNvPr>
          <p:cNvSpPr/>
          <p:nvPr/>
        </p:nvSpPr>
        <p:spPr>
          <a:xfrm>
            <a:off x="1669137" y="4584184"/>
            <a:ext cx="2832616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AR Hardware Limitations</a:t>
            </a:r>
            <a:endParaRPr lang="en-US" sz="1750" dirty="0"/>
          </a:p>
        </p:txBody>
      </p:sp>
      <p:sp>
        <p:nvSpPr>
          <p:cNvPr id="19" name="Text 8">
            <a:extLst>
              <a:ext uri="{FF2B5EF4-FFF2-40B4-BE49-F238E27FC236}">
                <a16:creationId xmlns:a16="http://schemas.microsoft.com/office/drawing/2014/main" id="{13AC4BA5-B4B7-F1D8-9BC4-FA2FE8076EE5}"/>
              </a:ext>
            </a:extLst>
          </p:cNvPr>
          <p:cNvSpPr/>
          <p:nvPr/>
        </p:nvSpPr>
        <p:spPr>
          <a:xfrm>
            <a:off x="1669137" y="4976495"/>
            <a:ext cx="11954113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Optimize performance for mid-range smartphones, ensuring broad compatibility without compromising experience.</a:t>
            </a:r>
            <a:endParaRPr lang="en-US" sz="1400" dirty="0"/>
          </a:p>
        </p:txBody>
      </p:sp>
      <p:pic>
        <p:nvPicPr>
          <p:cNvPr id="20" name="Image 4" descr="preencoded.png">
            <a:extLst>
              <a:ext uri="{FF2B5EF4-FFF2-40B4-BE49-F238E27FC236}">
                <a16:creationId xmlns:a16="http://schemas.microsoft.com/office/drawing/2014/main" id="{9DD5E929-565C-2591-128E-2E5F526746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0430" y="5618550"/>
            <a:ext cx="801330" cy="961597"/>
          </a:xfrm>
          <a:prstGeom prst="rect">
            <a:avLst/>
          </a:prstGeom>
        </p:spPr>
      </p:pic>
      <p:sp>
        <p:nvSpPr>
          <p:cNvPr id="21" name="Text 9">
            <a:extLst>
              <a:ext uri="{FF2B5EF4-FFF2-40B4-BE49-F238E27FC236}">
                <a16:creationId xmlns:a16="http://schemas.microsoft.com/office/drawing/2014/main" id="{31288242-ADDB-0FA6-850B-B4B7E81B014F}"/>
              </a:ext>
            </a:extLst>
          </p:cNvPr>
          <p:cNvSpPr/>
          <p:nvPr/>
        </p:nvSpPr>
        <p:spPr>
          <a:xfrm>
            <a:off x="1669137" y="5672892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Connectivity Issues</a:t>
            </a:r>
            <a:endParaRPr lang="en-US" sz="1750" dirty="0"/>
          </a:p>
        </p:txBody>
      </p:sp>
      <p:sp>
        <p:nvSpPr>
          <p:cNvPr id="29" name="Text 10">
            <a:extLst>
              <a:ext uri="{FF2B5EF4-FFF2-40B4-BE49-F238E27FC236}">
                <a16:creationId xmlns:a16="http://schemas.microsoft.com/office/drawing/2014/main" id="{246289D1-6164-5E00-AE72-EAA70B675FAE}"/>
              </a:ext>
            </a:extLst>
          </p:cNvPr>
          <p:cNvSpPr/>
          <p:nvPr/>
        </p:nvSpPr>
        <p:spPr>
          <a:xfrm>
            <a:off x="1669137" y="6065202"/>
            <a:ext cx="11954113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Provide an offline browsing mode for browsing catalogs, enhancing user experience in varied network conditions.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0522314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1C3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E213103-EB6A-5D44-54D3-8F88711C9E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0" descr="preencoded.png">
            <a:extLst>
              <a:ext uri="{FF2B5EF4-FFF2-40B4-BE49-F238E27FC236}">
                <a16:creationId xmlns:a16="http://schemas.microsoft.com/office/drawing/2014/main" id="{A27ACFA6-F109-45AA-B0D0-7F1BF1BEB7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0" y="0"/>
            <a:ext cx="4572000" cy="6858000"/>
          </a:xfrm>
          <a:prstGeom prst="rect">
            <a:avLst/>
          </a:prstGeom>
        </p:spPr>
      </p:pic>
      <p:sp>
        <p:nvSpPr>
          <p:cNvPr id="9" name="Text 0">
            <a:extLst>
              <a:ext uri="{FF2B5EF4-FFF2-40B4-BE49-F238E27FC236}">
                <a16:creationId xmlns:a16="http://schemas.microsoft.com/office/drawing/2014/main" id="{67BDD45F-7B4D-147C-5820-80D0CB30F58C}"/>
              </a:ext>
            </a:extLst>
          </p:cNvPr>
          <p:cNvSpPr/>
          <p:nvPr/>
        </p:nvSpPr>
        <p:spPr>
          <a:xfrm>
            <a:off x="642182" y="382462"/>
            <a:ext cx="6276027" cy="11812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Path to Profit: Business Plan</a:t>
            </a:r>
            <a:endParaRPr lang="en-US" sz="4450" dirty="0"/>
          </a:p>
        </p:txBody>
      </p:sp>
      <p:sp>
        <p:nvSpPr>
          <p:cNvPr id="10" name="Text 1">
            <a:extLst>
              <a:ext uri="{FF2B5EF4-FFF2-40B4-BE49-F238E27FC236}">
                <a16:creationId xmlns:a16="http://schemas.microsoft.com/office/drawing/2014/main" id="{C6CD6105-4A47-0F2F-B43F-4DC53A1F80EB}"/>
              </a:ext>
            </a:extLst>
          </p:cNvPr>
          <p:cNvSpPr/>
          <p:nvPr/>
        </p:nvSpPr>
        <p:spPr>
          <a:xfrm>
            <a:off x="642182" y="2329708"/>
            <a:ext cx="2354820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Revenue Streams</a:t>
            </a:r>
            <a:endParaRPr lang="en-US" sz="2200" dirty="0"/>
          </a:p>
        </p:txBody>
      </p:sp>
      <p:sp>
        <p:nvSpPr>
          <p:cNvPr id="11" name="Text 2">
            <a:extLst>
              <a:ext uri="{FF2B5EF4-FFF2-40B4-BE49-F238E27FC236}">
                <a16:creationId xmlns:a16="http://schemas.microsoft.com/office/drawing/2014/main" id="{025DE421-6915-E11B-724A-48AC7FD70860}"/>
              </a:ext>
            </a:extLst>
          </p:cNvPr>
          <p:cNvSpPr/>
          <p:nvPr/>
        </p:nvSpPr>
        <p:spPr>
          <a:xfrm>
            <a:off x="642182" y="3018326"/>
            <a:ext cx="2908198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Commission on Sales from brands.</a:t>
            </a:r>
            <a:endParaRPr lang="en-US" sz="1750" dirty="0"/>
          </a:p>
        </p:txBody>
      </p:sp>
      <p:sp>
        <p:nvSpPr>
          <p:cNvPr id="13" name="Text 3">
            <a:extLst>
              <a:ext uri="{FF2B5EF4-FFF2-40B4-BE49-F238E27FC236}">
                <a16:creationId xmlns:a16="http://schemas.microsoft.com/office/drawing/2014/main" id="{2CAEB41D-8F5A-8CA9-FC27-CFA9D88FC4B7}"/>
              </a:ext>
            </a:extLst>
          </p:cNvPr>
          <p:cNvSpPr/>
          <p:nvPr/>
        </p:nvSpPr>
        <p:spPr>
          <a:xfrm>
            <a:off x="642182" y="3823426"/>
            <a:ext cx="2908198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Premium AR features subscription.</a:t>
            </a:r>
            <a:endParaRPr lang="en-US" sz="1750" dirty="0"/>
          </a:p>
        </p:txBody>
      </p:sp>
      <p:sp>
        <p:nvSpPr>
          <p:cNvPr id="22" name="Text 4">
            <a:extLst>
              <a:ext uri="{FF2B5EF4-FFF2-40B4-BE49-F238E27FC236}">
                <a16:creationId xmlns:a16="http://schemas.microsoft.com/office/drawing/2014/main" id="{D38CEEE7-A706-E322-2B4B-D7825BCA0677}"/>
              </a:ext>
            </a:extLst>
          </p:cNvPr>
          <p:cNvSpPr/>
          <p:nvPr/>
        </p:nvSpPr>
        <p:spPr>
          <a:xfrm>
            <a:off x="642182" y="4628527"/>
            <a:ext cx="2908198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Targeted in-app advertisements.</a:t>
            </a:r>
            <a:endParaRPr lang="en-US" sz="1750" dirty="0"/>
          </a:p>
        </p:txBody>
      </p:sp>
      <p:sp>
        <p:nvSpPr>
          <p:cNvPr id="23" name="Text 5">
            <a:extLst>
              <a:ext uri="{FF2B5EF4-FFF2-40B4-BE49-F238E27FC236}">
                <a16:creationId xmlns:a16="http://schemas.microsoft.com/office/drawing/2014/main" id="{1B402313-C5C6-1251-687F-F8367CAE6396}"/>
              </a:ext>
            </a:extLst>
          </p:cNvPr>
          <p:cNvSpPr/>
          <p:nvPr/>
        </p:nvSpPr>
        <p:spPr>
          <a:xfrm>
            <a:off x="642182" y="5433628"/>
            <a:ext cx="2908198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Brand partnership subscriptions.</a:t>
            </a:r>
            <a:endParaRPr lang="en-US" sz="1750" dirty="0"/>
          </a:p>
        </p:txBody>
      </p:sp>
      <p:sp>
        <p:nvSpPr>
          <p:cNvPr id="24" name="Text 6">
            <a:extLst>
              <a:ext uri="{FF2B5EF4-FFF2-40B4-BE49-F238E27FC236}">
                <a16:creationId xmlns:a16="http://schemas.microsoft.com/office/drawing/2014/main" id="{A24C59DC-16D6-2F50-0604-86449778BD52}"/>
              </a:ext>
            </a:extLst>
          </p:cNvPr>
          <p:cNvSpPr/>
          <p:nvPr/>
        </p:nvSpPr>
        <p:spPr>
          <a:xfrm>
            <a:off x="3945314" y="2329709"/>
            <a:ext cx="2354820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Strategy &amp; Growth</a:t>
            </a:r>
            <a:endParaRPr lang="en-US" sz="2200" dirty="0"/>
          </a:p>
        </p:txBody>
      </p:sp>
      <p:sp>
        <p:nvSpPr>
          <p:cNvPr id="25" name="Text 7">
            <a:extLst>
              <a:ext uri="{FF2B5EF4-FFF2-40B4-BE49-F238E27FC236}">
                <a16:creationId xmlns:a16="http://schemas.microsoft.com/office/drawing/2014/main" id="{E8D8419F-75CF-D3CD-DFE9-0BFBC281D0C8}"/>
              </a:ext>
            </a:extLst>
          </p:cNvPr>
          <p:cNvSpPr/>
          <p:nvPr/>
        </p:nvSpPr>
        <p:spPr>
          <a:xfrm>
            <a:off x="3945314" y="3018326"/>
            <a:ext cx="2908198" cy="9072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Phase 1:</a:t>
            </a: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Partner with emerging and established fashion brands.</a:t>
            </a:r>
            <a:endParaRPr lang="en-US" sz="1750" dirty="0"/>
          </a:p>
        </p:txBody>
      </p:sp>
      <p:sp>
        <p:nvSpPr>
          <p:cNvPr id="26" name="Text 8">
            <a:extLst>
              <a:ext uri="{FF2B5EF4-FFF2-40B4-BE49-F238E27FC236}">
                <a16:creationId xmlns:a16="http://schemas.microsoft.com/office/drawing/2014/main" id="{1DD51D06-14C7-9109-88DB-62DF2CEF0431}"/>
              </a:ext>
            </a:extLst>
          </p:cNvPr>
          <p:cNvSpPr/>
          <p:nvPr/>
        </p:nvSpPr>
        <p:spPr>
          <a:xfrm>
            <a:off x="3945313" y="4186330"/>
            <a:ext cx="3265977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Phase 2:</a:t>
            </a: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Scale globally, targeting key retail markets.</a:t>
            </a:r>
            <a:endParaRPr lang="en-US" sz="1750" dirty="0"/>
          </a:p>
        </p:txBody>
      </p:sp>
      <p:sp>
        <p:nvSpPr>
          <p:cNvPr id="27" name="Text 9">
            <a:extLst>
              <a:ext uri="{FF2B5EF4-FFF2-40B4-BE49-F238E27FC236}">
                <a16:creationId xmlns:a16="http://schemas.microsoft.com/office/drawing/2014/main" id="{2F57E8F1-B51D-C4BA-7889-4ED3ED6F9143}"/>
              </a:ext>
            </a:extLst>
          </p:cNvPr>
          <p:cNvSpPr/>
          <p:nvPr/>
        </p:nvSpPr>
        <p:spPr>
          <a:xfrm>
            <a:off x="3945314" y="4991429"/>
            <a:ext cx="2908198" cy="12096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Target Users:</a:t>
            </a: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Primarily Gen Z and Millennials, along with forward-thinking fashion retailers.</a:t>
            </a: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39660313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1C3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ED7E1AF-B58B-347F-26FC-023F89F446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0614FFB8-94BB-E38F-A92F-60F77F29C71B}"/>
              </a:ext>
            </a:extLst>
          </p:cNvPr>
          <p:cNvSpPr/>
          <p:nvPr/>
        </p:nvSpPr>
        <p:spPr>
          <a:xfrm>
            <a:off x="723452" y="428686"/>
            <a:ext cx="1030140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Conclusion: Ready for Retail's Future</a:t>
            </a:r>
            <a:endParaRPr lang="en-US" sz="4450" dirty="0"/>
          </a:p>
        </p:txBody>
      </p:sp>
      <p:sp>
        <p:nvSpPr>
          <p:cNvPr id="3" name="Shape 1">
            <a:extLst>
              <a:ext uri="{FF2B5EF4-FFF2-40B4-BE49-F238E27FC236}">
                <a16:creationId xmlns:a16="http://schemas.microsoft.com/office/drawing/2014/main" id="{948905F5-68C5-7135-0D70-24A046CF102F}"/>
              </a:ext>
            </a:extLst>
          </p:cNvPr>
          <p:cNvSpPr/>
          <p:nvPr/>
        </p:nvSpPr>
        <p:spPr>
          <a:xfrm>
            <a:off x="723452" y="1725774"/>
            <a:ext cx="425232" cy="617518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6631DC68-5877-51FA-80C7-A8B86A1C6B0A}"/>
              </a:ext>
            </a:extLst>
          </p:cNvPr>
          <p:cNvSpPr/>
          <p:nvPr/>
        </p:nvSpPr>
        <p:spPr>
          <a:xfrm>
            <a:off x="765987" y="1860702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2650" dirty="0"/>
          </a:p>
        </p:txBody>
      </p:sp>
      <p:sp>
        <p:nvSpPr>
          <p:cNvPr id="5" name="Text 3">
            <a:extLst>
              <a:ext uri="{FF2B5EF4-FFF2-40B4-BE49-F238E27FC236}">
                <a16:creationId xmlns:a16="http://schemas.microsoft.com/office/drawing/2014/main" id="{961CAF52-C679-2746-7C78-302BC9247CD6}"/>
              </a:ext>
            </a:extLst>
          </p:cNvPr>
          <p:cNvSpPr/>
          <p:nvPr/>
        </p:nvSpPr>
        <p:spPr>
          <a:xfrm>
            <a:off x="1460568" y="1832627"/>
            <a:ext cx="3793569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Solves Key Pain Points</a:t>
            </a:r>
            <a:endParaRPr lang="en-US" sz="2650" dirty="0"/>
          </a:p>
        </p:txBody>
      </p:sp>
      <p:sp>
        <p:nvSpPr>
          <p:cNvPr id="6" name="Text 4">
            <a:extLst>
              <a:ext uri="{FF2B5EF4-FFF2-40B4-BE49-F238E27FC236}">
                <a16:creationId xmlns:a16="http://schemas.microsoft.com/office/drawing/2014/main" id="{B7478DA3-A0FC-D457-2DE4-9837F3CD60A6}"/>
              </a:ext>
            </a:extLst>
          </p:cNvPr>
          <p:cNvSpPr/>
          <p:nvPr/>
        </p:nvSpPr>
        <p:spPr>
          <a:xfrm>
            <a:off x="1460569" y="2394007"/>
            <a:ext cx="408359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Directly addresses uncertainty, returns, lack of personalization, and security in online shopping.</a:t>
            </a:r>
            <a:endParaRPr lang="en-US" sz="1750" dirty="0"/>
          </a:p>
        </p:txBody>
      </p:sp>
      <p:sp>
        <p:nvSpPr>
          <p:cNvPr id="7" name="Shape 5">
            <a:extLst>
              <a:ext uri="{FF2B5EF4-FFF2-40B4-BE49-F238E27FC236}">
                <a16:creationId xmlns:a16="http://schemas.microsoft.com/office/drawing/2014/main" id="{CAE148BB-252A-E54F-5A91-DAA15B6B4F9D}"/>
              </a:ext>
            </a:extLst>
          </p:cNvPr>
          <p:cNvSpPr/>
          <p:nvPr/>
        </p:nvSpPr>
        <p:spPr>
          <a:xfrm>
            <a:off x="6746477" y="1725774"/>
            <a:ext cx="425232" cy="617518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2" name="Text 6">
            <a:extLst>
              <a:ext uri="{FF2B5EF4-FFF2-40B4-BE49-F238E27FC236}">
                <a16:creationId xmlns:a16="http://schemas.microsoft.com/office/drawing/2014/main" id="{C6BDB34E-A92C-3B37-E159-E9A9D6671EF5}"/>
              </a:ext>
            </a:extLst>
          </p:cNvPr>
          <p:cNvSpPr/>
          <p:nvPr/>
        </p:nvSpPr>
        <p:spPr>
          <a:xfrm>
            <a:off x="6817408" y="1897206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2650" dirty="0"/>
          </a:p>
        </p:txBody>
      </p:sp>
      <p:sp>
        <p:nvSpPr>
          <p:cNvPr id="14" name="Text 7">
            <a:extLst>
              <a:ext uri="{FF2B5EF4-FFF2-40B4-BE49-F238E27FC236}">
                <a16:creationId xmlns:a16="http://schemas.microsoft.com/office/drawing/2014/main" id="{FFF6EC6B-8D99-B8FB-3919-97836C7FF713}"/>
              </a:ext>
            </a:extLst>
          </p:cNvPr>
          <p:cNvSpPr/>
          <p:nvPr/>
        </p:nvSpPr>
        <p:spPr>
          <a:xfrm>
            <a:off x="7483593" y="1832627"/>
            <a:ext cx="4404479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Leverages Emerging </a:t>
            </a:r>
          </a:p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Tech</a:t>
            </a:r>
            <a:endParaRPr lang="en-US" sz="2650" dirty="0"/>
          </a:p>
        </p:txBody>
      </p:sp>
      <p:sp>
        <p:nvSpPr>
          <p:cNvPr id="15" name="Text 8">
            <a:extLst>
              <a:ext uri="{FF2B5EF4-FFF2-40B4-BE49-F238E27FC236}">
                <a16:creationId xmlns:a16="http://schemas.microsoft.com/office/drawing/2014/main" id="{A0CC1642-8993-B8EA-6AD0-B9CBDA69E588}"/>
              </a:ext>
            </a:extLst>
          </p:cNvPr>
          <p:cNvSpPr/>
          <p:nvPr/>
        </p:nvSpPr>
        <p:spPr>
          <a:xfrm>
            <a:off x="7483593" y="2739064"/>
            <a:ext cx="56426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Integrates AR, AI, Blockchain, 5G, and Voice 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AI for a truly next-gen experience.</a:t>
            </a:r>
            <a:endParaRPr lang="en-US" sz="1750" dirty="0"/>
          </a:p>
        </p:txBody>
      </p:sp>
      <p:sp>
        <p:nvSpPr>
          <p:cNvPr id="16" name="Shape 9">
            <a:extLst>
              <a:ext uri="{FF2B5EF4-FFF2-40B4-BE49-F238E27FC236}">
                <a16:creationId xmlns:a16="http://schemas.microsoft.com/office/drawing/2014/main" id="{619739AB-AF59-AA11-CAD6-79E82A146188}"/>
              </a:ext>
            </a:extLst>
          </p:cNvPr>
          <p:cNvSpPr/>
          <p:nvPr/>
        </p:nvSpPr>
        <p:spPr>
          <a:xfrm>
            <a:off x="723452" y="4114800"/>
            <a:ext cx="425232" cy="617518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7" name="Text 10">
            <a:extLst>
              <a:ext uri="{FF2B5EF4-FFF2-40B4-BE49-F238E27FC236}">
                <a16:creationId xmlns:a16="http://schemas.microsoft.com/office/drawing/2014/main" id="{620E83EA-F763-85E6-4531-1BDE9D1B22B6}"/>
              </a:ext>
            </a:extLst>
          </p:cNvPr>
          <p:cNvSpPr/>
          <p:nvPr/>
        </p:nvSpPr>
        <p:spPr>
          <a:xfrm>
            <a:off x="808522" y="4264521"/>
            <a:ext cx="264494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sz="2650" dirty="0"/>
          </a:p>
        </p:txBody>
      </p:sp>
      <p:sp>
        <p:nvSpPr>
          <p:cNvPr id="18" name="Text 11">
            <a:extLst>
              <a:ext uri="{FF2B5EF4-FFF2-40B4-BE49-F238E27FC236}">
                <a16:creationId xmlns:a16="http://schemas.microsoft.com/office/drawing/2014/main" id="{29317B29-7007-3E9F-0F58-AE797692C5F5}"/>
              </a:ext>
            </a:extLst>
          </p:cNvPr>
          <p:cNvSpPr/>
          <p:nvPr/>
        </p:nvSpPr>
        <p:spPr>
          <a:xfrm>
            <a:off x="1460569" y="4264521"/>
            <a:ext cx="408359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Secure, Scalable, Future</a:t>
            </a:r>
          </a:p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-Ready</a:t>
            </a:r>
            <a:endParaRPr lang="en-US" sz="2650" dirty="0"/>
          </a:p>
        </p:txBody>
      </p:sp>
      <p:sp>
        <p:nvSpPr>
          <p:cNvPr id="19" name="Text 12">
            <a:extLst>
              <a:ext uri="{FF2B5EF4-FFF2-40B4-BE49-F238E27FC236}">
                <a16:creationId xmlns:a16="http://schemas.microsoft.com/office/drawing/2014/main" id="{D40047AC-CDF4-FB20-40B3-13920499C2F4}"/>
              </a:ext>
            </a:extLst>
          </p:cNvPr>
          <p:cNvSpPr/>
          <p:nvPr/>
        </p:nvSpPr>
        <p:spPr>
          <a:xfrm>
            <a:off x="1460568" y="5197354"/>
            <a:ext cx="438733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Built for growth and resilience in a rapidly evolving digital landscape.</a:t>
            </a:r>
            <a:endParaRPr lang="en-US" sz="1750" dirty="0"/>
          </a:p>
        </p:txBody>
      </p:sp>
      <p:sp>
        <p:nvSpPr>
          <p:cNvPr id="20" name="Shape 13">
            <a:extLst>
              <a:ext uri="{FF2B5EF4-FFF2-40B4-BE49-F238E27FC236}">
                <a16:creationId xmlns:a16="http://schemas.microsoft.com/office/drawing/2014/main" id="{48A10EDE-BE7A-D26B-BDC7-13B3BA14F3DA}"/>
              </a:ext>
            </a:extLst>
          </p:cNvPr>
          <p:cNvSpPr/>
          <p:nvPr/>
        </p:nvSpPr>
        <p:spPr>
          <a:xfrm>
            <a:off x="6746477" y="4114800"/>
            <a:ext cx="425232" cy="617518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1" name="Text 14">
            <a:extLst>
              <a:ext uri="{FF2B5EF4-FFF2-40B4-BE49-F238E27FC236}">
                <a16:creationId xmlns:a16="http://schemas.microsoft.com/office/drawing/2014/main" id="{C6020A96-8E5F-8CE5-60D5-9CAF279092E8}"/>
              </a:ext>
            </a:extLst>
          </p:cNvPr>
          <p:cNvSpPr/>
          <p:nvPr/>
        </p:nvSpPr>
        <p:spPr>
          <a:xfrm>
            <a:off x="6789012" y="4264521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4</a:t>
            </a:r>
            <a:endParaRPr lang="en-US" sz="2650" dirty="0"/>
          </a:p>
        </p:txBody>
      </p:sp>
      <p:sp>
        <p:nvSpPr>
          <p:cNvPr id="28" name="Text 15">
            <a:extLst>
              <a:ext uri="{FF2B5EF4-FFF2-40B4-BE49-F238E27FC236}">
                <a16:creationId xmlns:a16="http://schemas.microsoft.com/office/drawing/2014/main" id="{86F51CB9-71A9-9A0A-0AD3-D5F78E26064B}"/>
              </a:ext>
            </a:extLst>
          </p:cNvPr>
          <p:cNvSpPr/>
          <p:nvPr/>
        </p:nvSpPr>
        <p:spPr>
          <a:xfrm>
            <a:off x="7483593" y="4264521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Next Steps</a:t>
            </a:r>
            <a:endParaRPr lang="en-US" sz="2650" dirty="0"/>
          </a:p>
        </p:txBody>
      </p:sp>
      <p:sp>
        <p:nvSpPr>
          <p:cNvPr id="29" name="Text 16">
            <a:extLst>
              <a:ext uri="{FF2B5EF4-FFF2-40B4-BE49-F238E27FC236}">
                <a16:creationId xmlns:a16="http://schemas.microsoft.com/office/drawing/2014/main" id="{0FDAD3E8-D226-8235-A343-3699E883D153}"/>
              </a:ext>
            </a:extLst>
          </p:cNvPr>
          <p:cNvSpPr/>
          <p:nvPr/>
        </p:nvSpPr>
        <p:spPr>
          <a:xfrm>
            <a:off x="7483593" y="4825901"/>
            <a:ext cx="56426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Secure funding for prototype refinement, 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launch MVP, and begin brand partnerships.</a:t>
            </a: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24996620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312</TotalTime>
  <Words>601</Words>
  <Application>Microsoft Office PowerPoint</Application>
  <PresentationFormat>Widescreen</PresentationFormat>
  <Paragraphs>123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Aptos</vt:lpstr>
      <vt:lpstr>Aptos Display</vt:lpstr>
      <vt:lpstr>Arial</vt:lpstr>
      <vt:lpstr>Heebo Light</vt:lpstr>
      <vt:lpstr>Montserrat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Amjad Azward</dc:creator>
  <cp:lastModifiedBy>Amjad Azward</cp:lastModifiedBy>
  <cp:revision>24</cp:revision>
  <dcterms:created xsi:type="dcterms:W3CDTF">2025-08-22T04:17:32Z</dcterms:created>
  <dcterms:modified xsi:type="dcterms:W3CDTF">2025-08-24T04:27:32Z</dcterms:modified>
</cp:coreProperties>
</file>